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317" r:id="rId3"/>
    <p:sldId id="379" r:id="rId4"/>
    <p:sldId id="376" r:id="rId5"/>
    <p:sldId id="394" r:id="rId6"/>
    <p:sldId id="393" r:id="rId7"/>
    <p:sldId id="405" r:id="rId8"/>
    <p:sldId id="402" r:id="rId9"/>
    <p:sldId id="397" r:id="rId10"/>
    <p:sldId id="380" r:id="rId11"/>
    <p:sldId id="382" r:id="rId12"/>
    <p:sldId id="403" r:id="rId13"/>
    <p:sldId id="341" r:id="rId14"/>
  </p:sldIdLst>
  <p:sldSz cx="12192000" cy="6858000"/>
  <p:notesSz cx="9928225" cy="679767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1799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2C6"/>
    <a:srgbClr val="C1C1C1"/>
    <a:srgbClr val="6B6666"/>
    <a:srgbClr val="9B7D6D"/>
    <a:srgbClr val="262626"/>
    <a:srgbClr val="D2D2D2"/>
    <a:srgbClr val="412929"/>
    <a:srgbClr val="C79478"/>
    <a:srgbClr val="C3967D"/>
    <a:srgbClr val="F7C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265" autoAdjust="0"/>
  </p:normalViewPr>
  <p:slideViewPr>
    <p:cSldViewPr snapToGrid="0">
      <p:cViewPr>
        <p:scale>
          <a:sx n="80" d="100"/>
          <a:sy n="80" d="100"/>
        </p:scale>
        <p:origin x="-1482" y="-654"/>
      </p:cViewPr>
      <p:guideLst>
        <p:guide orient="horz" pos="890"/>
        <p:guide orient="horz" pos="3657"/>
        <p:guide pos="1799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neushev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50" normalizeH="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2019 год</a:t>
            </a:r>
          </a:p>
        </c:rich>
      </c:tx>
      <c:layout>
        <c:manualLayout>
          <c:xMode val="edge"/>
          <c:yMode val="edge"/>
          <c:x val="0.37146863974627986"/>
          <c:y val="5.896531538610175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3664499516019343"/>
          <c:w val="0.93888888888888999"/>
          <c:h val="0.71050018440530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Лист1!$B$60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9B7D6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11926148223513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15,1</a:t>
                    </a:r>
                    <a:r>
                      <a:rPr lang="ru-RU" baseline="0" dirty="0"/>
                      <a:t>    млрд.   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32-46B8-8CB9-43EC2F611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Лист1!$C$59</c:f>
              <c:strCache>
                <c:ptCount val="1"/>
                <c:pt idx="0">
                  <c:v>млрд.руб</c:v>
                </c:pt>
              </c:strCache>
            </c:strRef>
          </c:cat>
          <c:val>
            <c:numRef>
              <c:f>Лист1!$C$60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63-4824-8B75-5184C25B5BC8}"/>
            </c:ext>
          </c:extLst>
        </c:ser>
        <c:ser>
          <c:idx val="1"/>
          <c:order val="1"/>
          <c:tx>
            <c:strRef>
              <c:f>Лист1!$B$61</c:f>
              <c:strCache>
                <c:ptCount val="1"/>
                <c:pt idx="0">
                  <c:v>Адресно</c:v>
                </c:pt>
              </c:strCache>
            </c:strRef>
          </c:tx>
          <c:spPr>
            <a:solidFill>
              <a:srgbClr val="C3967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150680350798361E-3"/>
                  <c:y val="0.25492565655871879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10,3   млрд.  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32-46B8-8CB9-43EC2F611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Лист1!$C$59</c:f>
              <c:strCache>
                <c:ptCount val="1"/>
                <c:pt idx="0">
                  <c:v>млрд.руб</c:v>
                </c:pt>
              </c:strCache>
            </c:strRef>
          </c:cat>
          <c:val>
            <c:numRef>
              <c:f>Лист1!$C$61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63-4824-8B75-5184C25B5BC8}"/>
            </c:ext>
          </c:extLst>
        </c:ser>
        <c:ser>
          <c:idx val="2"/>
          <c:order val="2"/>
          <c:tx>
            <c:strRef>
              <c:f>Лист1!$B$62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C1C1C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1806893512854295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8,2     млрд.  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32-46B8-8CB9-43EC2F611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Лист1!$C$59</c:f>
              <c:strCache>
                <c:ptCount val="1"/>
                <c:pt idx="0">
                  <c:v>млрд.руб</c:v>
                </c:pt>
              </c:strCache>
            </c:strRef>
          </c:cat>
          <c:val>
            <c:numRef>
              <c:f>Лист1!$C$62</c:f>
              <c:numCache>
                <c:formatCode>General</c:formatCode>
                <c:ptCount val="1"/>
                <c:pt idx="0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63-4824-8B75-5184C25B5BC8}"/>
            </c:ext>
          </c:extLst>
        </c:ser>
        <c:ser>
          <c:idx val="3"/>
          <c:order val="3"/>
          <c:tx>
            <c:strRef>
              <c:f>Лист1!$B$63</c:f>
              <c:strCache>
                <c:ptCount val="1"/>
                <c:pt idx="0">
                  <c:v>Адресно</c:v>
                </c:pt>
              </c:strCache>
            </c:strRef>
          </c:tx>
          <c:spPr>
            <a:solidFill>
              <a:srgbClr val="D2D2D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767120233864753E-3"/>
                  <c:y val="0.2211403285810573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7,0     млрд.  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32-46B8-8CB9-43EC2F611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Лист1!$C$59</c:f>
              <c:strCache>
                <c:ptCount val="1"/>
                <c:pt idx="0">
                  <c:v>млрд.руб</c:v>
                </c:pt>
              </c:strCache>
            </c:strRef>
          </c:cat>
          <c:val>
            <c:numRef>
              <c:f>Лист1!$C$63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863-4824-8B75-5184C25B5BC8}"/>
            </c:ext>
          </c:extLst>
        </c:ser>
        <c:ser>
          <c:idx val="4"/>
          <c:order val="4"/>
          <c:tx>
            <c:strRef>
              <c:f>Лист1!$B$64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E7D2C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383560116931951E-3"/>
                  <c:y val="0.2395686892961454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6,9     млрд.  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32-46B8-8CB9-43EC2F611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Лист1!$C$59</c:f>
              <c:strCache>
                <c:ptCount val="1"/>
                <c:pt idx="0">
                  <c:v>млрд.руб</c:v>
                </c:pt>
              </c:strCache>
            </c:strRef>
          </c:cat>
          <c:val>
            <c:numRef>
              <c:f>Лист1!$C$64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863-4824-8B75-5184C25B5BC8}"/>
            </c:ext>
          </c:extLst>
        </c:ser>
        <c:ser>
          <c:idx val="5"/>
          <c:order val="5"/>
          <c:tx>
            <c:strRef>
              <c:f>Лист1!$B$65</c:f>
              <c:strCache>
                <c:ptCount val="1"/>
                <c:pt idx="0">
                  <c:v>Адресно</c:v>
                </c:pt>
              </c:strCache>
            </c:strRef>
          </c:tx>
          <c:spPr>
            <a:solidFill>
              <a:srgbClr val="F7C8A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767120233865429E-3"/>
                  <c:y val="0.1510649126463510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3,3     млрд.   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32-46B8-8CB9-43EC2F611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Лист1!$C$59</c:f>
              <c:strCache>
                <c:ptCount val="1"/>
                <c:pt idx="0">
                  <c:v>млрд.руб</c:v>
                </c:pt>
              </c:strCache>
            </c:strRef>
          </c:cat>
          <c:val>
            <c:numRef>
              <c:f>Лист1!$C$65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863-4824-8B75-5184C25B5B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160192"/>
        <c:axId val="95161728"/>
      </c:barChart>
      <c:catAx>
        <c:axId val="9516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5161728"/>
        <c:crosses val="autoZero"/>
        <c:auto val="1"/>
        <c:lblAlgn val="ctr"/>
        <c:lblOffset val="100"/>
        <c:noMultiLvlLbl val="0"/>
      </c:catAx>
      <c:valAx>
        <c:axId val="95161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516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137860892388452"/>
          <c:y val="0.8548649048082515"/>
          <c:w val="0.80835367454068263"/>
          <c:h val="5.7069513476233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9F8-4EF0-80AF-CCE8476A03A4}"/>
              </c:ext>
            </c:extLst>
          </c:dPt>
          <c:dPt>
            <c:idx val="1"/>
            <c:bubble3D val="0"/>
            <c:spPr>
              <a:solidFill>
                <a:srgbClr val="D2D2D2"/>
              </a:solidFill>
              <a:ln>
                <a:solidFill>
                  <a:schemeClr val="bg2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F8-4EF0-80AF-CCE8476A03A4}"/>
              </c:ext>
            </c:extLst>
          </c:dPt>
          <c:cat>
            <c:strRef>
              <c:f>Лист1!$B$92:$B$93</c:f>
              <c:strCache>
                <c:ptCount val="2"/>
                <c:pt idx="0">
                  <c:v>малоимущих получают меры социальной поддержки</c:v>
                </c:pt>
                <c:pt idx="1">
                  <c:v>не обращаются на мерами социальной поддержки</c:v>
                </c:pt>
              </c:strCache>
            </c:strRef>
          </c:cat>
          <c:val>
            <c:numRef>
              <c:f>Лист1!$C$92:$C$93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F8-4EF0-80AF-CCE8476A0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4351851851852"/>
          <c:y val="0"/>
          <c:w val="0.59606481481481477"/>
          <c:h val="0.926425616118006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7484577159258917E-3"/>
                  <c:y val="3.98489732123230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078855598541117E-3"/>
                  <c:y val="-2.14626427767423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476189996786867E-3"/>
                  <c:y val="-7.23557300645088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8118312150101081E-3"/>
                  <c:y val="-3.14481748963230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5096430396488175E-2"/>
                  <c:y val="-1.80522494705138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7886204917132704E-2"/>
                  <c:y val="-5.61773275372418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7961272727984565E-3"/>
                  <c:y val="-2.24931408668357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9851534830513419E-3"/>
                  <c:y val="1.28950287042506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3.7463546223388745E-2"/>
                  <c:y val="2.15866162978953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Питание</c:v>
                </c:pt>
                <c:pt idx="1">
                  <c:v>Оплата ЖКУ</c:v>
                </c:pt>
                <c:pt idx="2">
                  <c:v>Одежда, обувь</c:v>
                </c:pt>
                <c:pt idx="3">
                  <c:v>Лекарства</c:v>
                </c:pt>
                <c:pt idx="4">
                  <c:v>Обучение</c:v>
                </c:pt>
                <c:pt idx="5">
                  <c:v>Оплата кредита</c:v>
                </c:pt>
                <c:pt idx="6">
                  <c:v>Досуг</c:v>
                </c:pt>
                <c:pt idx="7">
                  <c:v>Проезд</c:v>
                </c:pt>
                <c:pt idx="8">
                  <c:v>Иное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2390</c:v>
                </c:pt>
                <c:pt idx="1">
                  <c:v>1009</c:v>
                </c:pt>
                <c:pt idx="2">
                  <c:v>859</c:v>
                </c:pt>
                <c:pt idx="3">
                  <c:v>582</c:v>
                </c:pt>
                <c:pt idx="4">
                  <c:v>931</c:v>
                </c:pt>
                <c:pt idx="5">
                  <c:v>1325</c:v>
                </c:pt>
                <c:pt idx="6">
                  <c:v>561</c:v>
                </c:pt>
                <c:pt idx="7">
                  <c:v>605</c:v>
                </c:pt>
                <c:pt idx="8">
                  <c:v>1766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Неработающие члены домохозяйств – 3468 чел. (от общего числа  домохозяйств) </a:t>
            </a:r>
            <a:endParaRPr lang="ru-RU" dirty="0"/>
          </a:p>
        </c:rich>
      </c:tx>
      <c:layout>
        <c:manualLayout>
          <c:xMode val="edge"/>
          <c:yMode val="edge"/>
          <c:x val="0.1281226916748891"/>
          <c:y val="6.095818518774383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E7D2C6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Совершеннолетние дети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2168576"/>
        <c:axId val="32317824"/>
      </c:barChart>
      <c:catAx>
        <c:axId val="321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317824"/>
        <c:crosses val="autoZero"/>
        <c:auto val="1"/>
        <c:lblAlgn val="ctr"/>
        <c:lblOffset val="100"/>
        <c:noMultiLvlLbl val="0"/>
      </c:catAx>
      <c:valAx>
        <c:axId val="32317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6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</a:rPr>
              <a:t> Отсутствие</a:t>
            </a:r>
            <a:r>
              <a:rPr lang="ru-RU" sz="1800" b="1" baseline="0" dirty="0" smtClean="0">
                <a:solidFill>
                  <a:schemeClr val="tx1"/>
                </a:solidFill>
              </a:rPr>
              <a:t> официальной занятости членов домохозяйств </a:t>
            </a:r>
          </a:p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chemeClr val="tx1"/>
                </a:solidFill>
              </a:rPr>
              <a:t>(из общего числа, чел. )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Никогда не работали</c:v>
                </c:pt>
                <c:pt idx="1">
                  <c:v>Временно не работают (1 месяц)</c:v>
                </c:pt>
                <c:pt idx="2">
                  <c:v>Не работают блее 3-х месяцев</c:v>
                </c:pt>
                <c:pt idx="3">
                  <c:v>Не работают 1 год</c:v>
                </c:pt>
                <c:pt idx="4">
                  <c:v>Не работают более 3-х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</c:v>
                </c:pt>
                <c:pt idx="1">
                  <c:v>92</c:v>
                </c:pt>
                <c:pt idx="2">
                  <c:v>175</c:v>
                </c:pt>
                <c:pt idx="3">
                  <c:v>155</c:v>
                </c:pt>
                <c:pt idx="4">
                  <c:v>254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 </c:v>
                </c:pt>
              </c:strCache>
            </c:strRef>
          </c:tx>
          <c:spPr>
            <a:solidFill>
              <a:srgbClr val="E7D2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Никогда не работали</c:v>
                </c:pt>
                <c:pt idx="1">
                  <c:v>Временно не работают (1 месяц)</c:v>
                </c:pt>
                <c:pt idx="2">
                  <c:v>Не работают блее 3-х месяцев</c:v>
                </c:pt>
                <c:pt idx="3">
                  <c:v>Не работают 1 год</c:v>
                </c:pt>
                <c:pt idx="4">
                  <c:v>Не работают более 3-х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433</c:v>
                </c:pt>
                <c:pt idx="1">
                  <c:v>96</c:v>
                </c:pt>
                <c:pt idx="2">
                  <c:v>379</c:v>
                </c:pt>
                <c:pt idx="3">
                  <c:v>427</c:v>
                </c:pt>
                <c:pt idx="4">
                  <c:v>934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Совершеннолетние дети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Никогда не работали</c:v>
                </c:pt>
                <c:pt idx="1">
                  <c:v>Временно не работают (1 месяц)</c:v>
                </c:pt>
                <c:pt idx="2">
                  <c:v>Не работают блее 3-х месяцев</c:v>
                </c:pt>
                <c:pt idx="3">
                  <c:v>Не работают 1 год</c:v>
                </c:pt>
                <c:pt idx="4">
                  <c:v>Не работают более 3-х лет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366</c:v>
                </c:pt>
                <c:pt idx="1">
                  <c:v>18</c:v>
                </c:pt>
                <c:pt idx="2">
                  <c:v>38</c:v>
                </c:pt>
                <c:pt idx="3">
                  <c:v>14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172480"/>
        <c:axId val="33174272"/>
      </c:barChart>
      <c:catAx>
        <c:axId val="3317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74272"/>
        <c:crosses val="autoZero"/>
        <c:auto val="1"/>
        <c:lblAlgn val="ctr"/>
        <c:lblOffset val="100"/>
        <c:noMultiLvlLbl val="0"/>
      </c:catAx>
      <c:valAx>
        <c:axId val="33174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7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8DB3E-ED7F-4148-94FB-FF3BDCDA9CF9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89AEB9A3-0ECF-4944-8E4C-A8DF3E42E8B7}">
      <dgm:prSet phldrT="[Текст]" custT="1"/>
      <dgm:spPr/>
      <dgm:t>
        <a:bodyPr/>
        <a:lstStyle/>
        <a:p>
          <a:endParaRPr lang="ru-RU" sz="2400" b="1" dirty="0" smtClean="0"/>
        </a:p>
        <a:p>
          <a:endParaRPr lang="ru-RU" sz="2400" b="1" dirty="0" smtClean="0"/>
        </a:p>
        <a:p>
          <a:r>
            <a:rPr lang="ru-RU" sz="2000" b="1" dirty="0" smtClean="0">
              <a:solidFill>
                <a:schemeClr val="tx1"/>
              </a:solidFill>
            </a:rPr>
            <a:t>СОЦИАЛЬНЫЙ КОНТРАКТ</a:t>
          </a:r>
          <a:endParaRPr lang="ru-RU" sz="2000" b="1" dirty="0">
            <a:solidFill>
              <a:schemeClr val="tx1"/>
            </a:solidFill>
          </a:endParaRPr>
        </a:p>
      </dgm:t>
    </dgm:pt>
    <dgm:pt modelId="{0013C15C-6B9E-45EF-B284-C2F248572CE3}" type="parTrans" cxnId="{78459861-7F66-4155-9D29-221336651311}">
      <dgm:prSet/>
      <dgm:spPr/>
      <dgm:t>
        <a:bodyPr/>
        <a:lstStyle/>
        <a:p>
          <a:endParaRPr lang="ru-RU"/>
        </a:p>
      </dgm:t>
    </dgm:pt>
    <dgm:pt modelId="{FF38BF8B-9311-4090-97EE-000A7F8E4E91}" type="sibTrans" cxnId="{78459861-7F66-4155-9D29-221336651311}">
      <dgm:prSet/>
      <dgm:spPr/>
      <dgm:t>
        <a:bodyPr/>
        <a:lstStyle/>
        <a:p>
          <a:endParaRPr lang="ru-RU"/>
        </a:p>
      </dgm:t>
    </dgm:pt>
    <dgm:pt modelId="{BA54EAE2-EECF-4D79-80C2-32255C009F26}">
      <dgm:prSet phldrT="[Текст]"/>
      <dgm:spPr>
        <a:solidFill>
          <a:srgbClr val="E7D2C6"/>
        </a:solidFill>
      </dgm:spPr>
      <dgm:t>
        <a:bodyPr/>
        <a:lstStyle/>
        <a:p>
          <a:r>
            <a:rPr lang="ru-RU" b="1" dirty="0" smtClean="0"/>
            <a:t>МЕЖВЕДОМСТВЕННОЕ ВЗАИМОДЕЙСТВИЕ</a:t>
          </a:r>
          <a:endParaRPr lang="ru-RU" b="1" dirty="0"/>
        </a:p>
      </dgm:t>
    </dgm:pt>
    <dgm:pt modelId="{A736705F-6E19-4945-91AF-B324A645BE42}" type="parTrans" cxnId="{A6B154CA-59EC-41D3-A78C-3B1BBD94E46E}">
      <dgm:prSet/>
      <dgm:spPr/>
      <dgm:t>
        <a:bodyPr/>
        <a:lstStyle/>
        <a:p>
          <a:endParaRPr lang="ru-RU"/>
        </a:p>
      </dgm:t>
    </dgm:pt>
    <dgm:pt modelId="{8F5DC479-F3C4-49E2-A4AE-3040005DDF0D}" type="sibTrans" cxnId="{A6B154CA-59EC-41D3-A78C-3B1BBD94E46E}">
      <dgm:prSet/>
      <dgm:spPr/>
      <dgm:t>
        <a:bodyPr/>
        <a:lstStyle/>
        <a:p>
          <a:endParaRPr lang="ru-RU"/>
        </a:p>
      </dgm:t>
    </dgm:pt>
    <dgm:pt modelId="{BDDB59AD-8735-4A80-8DAE-52A8A5BC2D70}">
      <dgm:prSet phldrT="[Текст]"/>
      <dgm:spPr>
        <a:solidFill>
          <a:srgbClr val="C1C1C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НАЦИОНАЛЬНЫЕ ПРОЕКТЫ:</a:t>
          </a:r>
          <a:endParaRPr lang="ru-RU" b="1" dirty="0">
            <a:solidFill>
              <a:schemeClr val="tx1"/>
            </a:solidFill>
          </a:endParaRPr>
        </a:p>
      </dgm:t>
    </dgm:pt>
    <dgm:pt modelId="{5CE8B293-8C28-4ADA-B1EB-1472BF9E43F4}" type="parTrans" cxnId="{3E7D1ADD-7880-4653-BB42-8B1ADAD285D8}">
      <dgm:prSet/>
      <dgm:spPr/>
      <dgm:t>
        <a:bodyPr/>
        <a:lstStyle/>
        <a:p>
          <a:endParaRPr lang="ru-RU"/>
        </a:p>
      </dgm:t>
    </dgm:pt>
    <dgm:pt modelId="{96083F46-336A-437F-B9B6-8EF29E09AF75}" type="sibTrans" cxnId="{3E7D1ADD-7880-4653-BB42-8B1ADAD285D8}">
      <dgm:prSet/>
      <dgm:spPr/>
      <dgm:t>
        <a:bodyPr/>
        <a:lstStyle/>
        <a:p>
          <a:endParaRPr lang="ru-RU"/>
        </a:p>
      </dgm:t>
    </dgm:pt>
    <dgm:pt modelId="{3F10D6E1-E5F2-48FA-8EFA-87E2D17226A0}">
      <dgm:prSet phldrT="[Текст]"/>
      <dgm:spPr>
        <a:solidFill>
          <a:srgbClr val="C1C1C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«Малое и среднее предпринимательство                              и поддержка индивидуальной               предпринимательской инициативы» </a:t>
          </a:r>
          <a:endParaRPr lang="ru-RU" b="1" dirty="0">
            <a:solidFill>
              <a:schemeClr val="tx1"/>
            </a:solidFill>
          </a:endParaRPr>
        </a:p>
      </dgm:t>
    </dgm:pt>
    <dgm:pt modelId="{BD63E0EF-64C0-4940-83F6-0FABB94DD0FF}" type="parTrans" cxnId="{0103EA42-60D0-41C4-BC4E-6E03BFE936AB}">
      <dgm:prSet/>
      <dgm:spPr/>
      <dgm:t>
        <a:bodyPr/>
        <a:lstStyle/>
        <a:p>
          <a:endParaRPr lang="ru-RU"/>
        </a:p>
      </dgm:t>
    </dgm:pt>
    <dgm:pt modelId="{1BA7D7C8-A484-41D2-B7B1-C07B3C8C1044}" type="sibTrans" cxnId="{0103EA42-60D0-41C4-BC4E-6E03BFE936AB}">
      <dgm:prSet/>
      <dgm:spPr/>
      <dgm:t>
        <a:bodyPr/>
        <a:lstStyle/>
        <a:p>
          <a:endParaRPr lang="ru-RU"/>
        </a:p>
      </dgm:t>
    </dgm:pt>
    <dgm:pt modelId="{EAEFD3CF-39FF-4CC4-B657-BC7A06BF142D}">
      <dgm:prSet phldrT="[Текст]"/>
      <dgm:spPr>
        <a:solidFill>
          <a:srgbClr val="C1C1C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«Демография»</a:t>
          </a:r>
          <a:endParaRPr lang="ru-RU" b="1" dirty="0">
            <a:solidFill>
              <a:schemeClr val="tx1"/>
            </a:solidFill>
          </a:endParaRPr>
        </a:p>
      </dgm:t>
    </dgm:pt>
    <dgm:pt modelId="{5ED2B0AA-9D42-439B-93CD-33E27A338EDB}" type="parTrans" cxnId="{5B516AC7-6A5F-49F7-B110-F8BE4B0DB042}">
      <dgm:prSet/>
      <dgm:spPr/>
      <dgm:t>
        <a:bodyPr/>
        <a:lstStyle/>
        <a:p>
          <a:endParaRPr lang="ru-RU"/>
        </a:p>
      </dgm:t>
    </dgm:pt>
    <dgm:pt modelId="{C91ECE04-9A57-497F-A17E-171ABC737BEE}" type="sibTrans" cxnId="{5B516AC7-6A5F-49F7-B110-F8BE4B0DB042}">
      <dgm:prSet/>
      <dgm:spPr/>
      <dgm:t>
        <a:bodyPr/>
        <a:lstStyle/>
        <a:p>
          <a:endParaRPr lang="ru-RU"/>
        </a:p>
      </dgm:t>
    </dgm:pt>
    <dgm:pt modelId="{385694AC-D700-466F-B8D8-68D2B0E7E83C}">
      <dgm:prSet phldrT="[Текст]"/>
      <dgm:spPr>
        <a:solidFill>
          <a:srgbClr val="C1C1C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«Здравоохранение»</a:t>
          </a:r>
          <a:endParaRPr lang="ru-RU" b="1" dirty="0">
            <a:solidFill>
              <a:schemeClr val="tx1"/>
            </a:solidFill>
          </a:endParaRPr>
        </a:p>
      </dgm:t>
    </dgm:pt>
    <dgm:pt modelId="{2C2E3EC2-E35F-4A66-B9E8-C6145C57ADEC}" type="parTrans" cxnId="{B04E068B-875F-4EA3-A9D2-5DEF385F8B1C}">
      <dgm:prSet/>
      <dgm:spPr/>
      <dgm:t>
        <a:bodyPr/>
        <a:lstStyle/>
        <a:p>
          <a:endParaRPr lang="ru-RU"/>
        </a:p>
      </dgm:t>
    </dgm:pt>
    <dgm:pt modelId="{3C63DAFF-35D9-4017-BEE8-616A943BDCB6}" type="sibTrans" cxnId="{B04E068B-875F-4EA3-A9D2-5DEF385F8B1C}">
      <dgm:prSet/>
      <dgm:spPr/>
      <dgm:t>
        <a:bodyPr/>
        <a:lstStyle/>
        <a:p>
          <a:endParaRPr lang="ru-RU"/>
        </a:p>
      </dgm:t>
    </dgm:pt>
    <dgm:pt modelId="{278EEEE8-B870-45C7-9C70-D51C6CA3E483}">
      <dgm:prSet phldrT="[Текст]"/>
      <dgm:spPr>
        <a:solidFill>
          <a:srgbClr val="C1C1C1"/>
        </a:solidFill>
      </dgm:spPr>
      <dgm:t>
        <a:bodyPr/>
        <a:lstStyle/>
        <a:p>
          <a:r>
            <a:rPr lang="ru-RU" b="1" baseline="0" dirty="0" smtClean="0">
              <a:solidFill>
                <a:schemeClr val="tx1"/>
              </a:solidFill>
            </a:rPr>
            <a:t>«Производительность труда                                           и поддержка занятости»                                                                                  </a:t>
          </a:r>
          <a:endParaRPr lang="ru-RU" b="1" dirty="0">
            <a:solidFill>
              <a:schemeClr val="tx1"/>
            </a:solidFill>
          </a:endParaRPr>
        </a:p>
      </dgm:t>
    </dgm:pt>
    <dgm:pt modelId="{0FC00E6A-89A8-46DA-8CEC-3C19DDD2F81C}" type="parTrans" cxnId="{87D8EB1F-B39D-4823-9A7D-6AB7335A0AB7}">
      <dgm:prSet/>
      <dgm:spPr/>
      <dgm:t>
        <a:bodyPr/>
        <a:lstStyle/>
        <a:p>
          <a:endParaRPr lang="ru-RU"/>
        </a:p>
      </dgm:t>
    </dgm:pt>
    <dgm:pt modelId="{B8F3C76E-F24A-4A58-92A2-C950C5EDB3A4}" type="sibTrans" cxnId="{87D8EB1F-B39D-4823-9A7D-6AB7335A0AB7}">
      <dgm:prSet/>
      <dgm:spPr/>
      <dgm:t>
        <a:bodyPr/>
        <a:lstStyle/>
        <a:p>
          <a:endParaRPr lang="ru-RU"/>
        </a:p>
      </dgm:t>
    </dgm:pt>
    <dgm:pt modelId="{0CCFE1DA-DF6F-4436-B353-7CFE28AC8218}" type="pres">
      <dgm:prSet presAssocID="{D7C8DB3E-ED7F-4148-94FB-FF3BDCDA9CF9}" presName="Name0" presStyleCnt="0">
        <dgm:presLayoutVars>
          <dgm:dir/>
          <dgm:animLvl val="lvl"/>
          <dgm:resizeHandles val="exact"/>
        </dgm:presLayoutVars>
      </dgm:prSet>
      <dgm:spPr/>
    </dgm:pt>
    <dgm:pt modelId="{742EFB30-FF69-42A2-8AFC-9B172B8834ED}" type="pres">
      <dgm:prSet presAssocID="{89AEB9A3-0ECF-4944-8E4C-A8DF3E42E8B7}" presName="Name8" presStyleCnt="0"/>
      <dgm:spPr/>
    </dgm:pt>
    <dgm:pt modelId="{67A4FFAC-F504-4016-B052-8D62C135AAF5}" type="pres">
      <dgm:prSet presAssocID="{89AEB9A3-0ECF-4944-8E4C-A8DF3E42E8B7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4E028-7F55-4259-9061-2FB29AA9D15C}" type="pres">
      <dgm:prSet presAssocID="{89AEB9A3-0ECF-4944-8E4C-A8DF3E42E8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FD0FF-485D-4748-93DF-7A01FE96A384}" type="pres">
      <dgm:prSet presAssocID="{BA54EAE2-EECF-4D79-80C2-32255C009F26}" presName="Name8" presStyleCnt="0"/>
      <dgm:spPr/>
    </dgm:pt>
    <dgm:pt modelId="{C2C79572-AC9A-4F41-9C30-E284C8708569}" type="pres">
      <dgm:prSet presAssocID="{BA54EAE2-EECF-4D79-80C2-32255C009F26}" presName="level" presStyleLbl="node1" presStyleIdx="1" presStyleCnt="7" custScaleY="47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56233-CC7E-434C-BDCE-5FB149BD0FE2}" type="pres">
      <dgm:prSet presAssocID="{BA54EAE2-EECF-4D79-80C2-32255C009F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5B134-4FB3-4A39-9881-813F0B23CD66}" type="pres">
      <dgm:prSet presAssocID="{BDDB59AD-8735-4A80-8DAE-52A8A5BC2D70}" presName="Name8" presStyleCnt="0"/>
      <dgm:spPr/>
    </dgm:pt>
    <dgm:pt modelId="{9CBBDE15-5439-467E-9B94-B9B4BD59D6DF}" type="pres">
      <dgm:prSet presAssocID="{BDDB59AD-8735-4A80-8DAE-52A8A5BC2D70}" presName="level" presStyleLbl="node1" presStyleIdx="2" presStyleCnt="7" custScaleY="17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00579-039A-41B1-B5C7-3A1749688D0A}" type="pres">
      <dgm:prSet presAssocID="{BDDB59AD-8735-4A80-8DAE-52A8A5BC2D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9D301-77B5-49E6-BB9B-2F00AFA87A0E}" type="pres">
      <dgm:prSet presAssocID="{EAEFD3CF-39FF-4CC4-B657-BC7A06BF142D}" presName="Name8" presStyleCnt="0"/>
      <dgm:spPr/>
    </dgm:pt>
    <dgm:pt modelId="{7190ACAF-A84B-4C13-A91F-1374845C1F42}" type="pres">
      <dgm:prSet presAssocID="{EAEFD3CF-39FF-4CC4-B657-BC7A06BF142D}" presName="level" presStyleLbl="node1" presStyleIdx="3" presStyleCnt="7" custScaleY="183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123EF-C423-4AE4-9433-BD08E9436C7F}" type="pres">
      <dgm:prSet presAssocID="{EAEFD3CF-39FF-4CC4-B657-BC7A06BF14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288A0-8905-4227-B198-6A1A8A9D896B}" type="pres">
      <dgm:prSet presAssocID="{385694AC-D700-466F-B8D8-68D2B0E7E83C}" presName="Name8" presStyleCnt="0"/>
      <dgm:spPr/>
    </dgm:pt>
    <dgm:pt modelId="{EDE77EE5-2A28-482E-969F-97E6FC27F3F8}" type="pres">
      <dgm:prSet presAssocID="{385694AC-D700-466F-B8D8-68D2B0E7E83C}" presName="level" presStyleLbl="node1" presStyleIdx="4" presStyleCnt="7" custScaleY="20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B1CD2-FCFB-4890-B338-584FF3169105}" type="pres">
      <dgm:prSet presAssocID="{385694AC-D700-466F-B8D8-68D2B0E7E8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4798-BE6F-4138-AB8E-38F832B70201}" type="pres">
      <dgm:prSet presAssocID="{278EEEE8-B870-45C7-9C70-D51C6CA3E483}" presName="Name8" presStyleCnt="0"/>
      <dgm:spPr/>
    </dgm:pt>
    <dgm:pt modelId="{8DEECDA1-7F1C-48B5-8FB9-E4E8DCE9599D}" type="pres">
      <dgm:prSet presAssocID="{278EEEE8-B870-45C7-9C70-D51C6CA3E483}" presName="level" presStyleLbl="node1" presStyleIdx="5" presStyleCnt="7" custScaleY="42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0CD98-2BA6-4917-AC42-5F8DBBBAD1C0}" type="pres">
      <dgm:prSet presAssocID="{278EEEE8-B870-45C7-9C70-D51C6CA3E4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21F18-8F89-4777-83DB-76A8765DAC9D}" type="pres">
      <dgm:prSet presAssocID="{3F10D6E1-E5F2-48FA-8EFA-87E2D17226A0}" presName="Name8" presStyleCnt="0"/>
      <dgm:spPr/>
    </dgm:pt>
    <dgm:pt modelId="{60282AA1-EEE5-4003-9145-D6AE350BDFF8}" type="pres">
      <dgm:prSet presAssocID="{3F10D6E1-E5F2-48FA-8EFA-87E2D17226A0}" presName="level" presStyleLbl="node1" presStyleIdx="6" presStyleCnt="7" custScaleY="482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D20EE-BBB7-428B-9218-9AFC00FB24FF}" type="pres">
      <dgm:prSet presAssocID="{3F10D6E1-E5F2-48FA-8EFA-87E2D17226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16A9A-A809-4DB8-93AF-A9D4629B993F}" type="presOf" srcId="{BA54EAE2-EECF-4D79-80C2-32255C009F26}" destId="{C2C79572-AC9A-4F41-9C30-E284C8708569}" srcOrd="0" destOrd="0" presId="urn:microsoft.com/office/officeart/2005/8/layout/pyramid1"/>
    <dgm:cxn modelId="{6A15AB47-A25B-4C9C-BE3C-C5FE8787DE5E}" type="presOf" srcId="{89AEB9A3-0ECF-4944-8E4C-A8DF3E42E8B7}" destId="{00F4E028-7F55-4259-9061-2FB29AA9D15C}" srcOrd="1" destOrd="0" presId="urn:microsoft.com/office/officeart/2005/8/layout/pyramid1"/>
    <dgm:cxn modelId="{AAF074C8-9BAA-4B39-85F6-5DC33D16B8F6}" type="presOf" srcId="{D7C8DB3E-ED7F-4148-94FB-FF3BDCDA9CF9}" destId="{0CCFE1DA-DF6F-4436-B353-7CFE28AC8218}" srcOrd="0" destOrd="0" presId="urn:microsoft.com/office/officeart/2005/8/layout/pyramid1"/>
    <dgm:cxn modelId="{399A405E-72BC-4FD3-93AF-96C797CAF3FB}" type="presOf" srcId="{EAEFD3CF-39FF-4CC4-B657-BC7A06BF142D}" destId="{7190ACAF-A84B-4C13-A91F-1374845C1F42}" srcOrd="0" destOrd="0" presId="urn:microsoft.com/office/officeart/2005/8/layout/pyramid1"/>
    <dgm:cxn modelId="{87D8EB1F-B39D-4823-9A7D-6AB7335A0AB7}" srcId="{D7C8DB3E-ED7F-4148-94FB-FF3BDCDA9CF9}" destId="{278EEEE8-B870-45C7-9C70-D51C6CA3E483}" srcOrd="5" destOrd="0" parTransId="{0FC00E6A-89A8-46DA-8CEC-3C19DDD2F81C}" sibTransId="{B8F3C76E-F24A-4A58-92A2-C950C5EDB3A4}"/>
    <dgm:cxn modelId="{F28B11F1-1247-4641-B965-AFC81E59160E}" type="presOf" srcId="{385694AC-D700-466F-B8D8-68D2B0E7E83C}" destId="{278B1CD2-FCFB-4890-B338-584FF3169105}" srcOrd="1" destOrd="0" presId="urn:microsoft.com/office/officeart/2005/8/layout/pyramid1"/>
    <dgm:cxn modelId="{2E935090-98A2-4D27-8BFE-38AD0E7E4037}" type="presOf" srcId="{EAEFD3CF-39FF-4CC4-B657-BC7A06BF142D}" destId="{456123EF-C423-4AE4-9433-BD08E9436C7F}" srcOrd="1" destOrd="0" presId="urn:microsoft.com/office/officeart/2005/8/layout/pyramid1"/>
    <dgm:cxn modelId="{78459861-7F66-4155-9D29-221336651311}" srcId="{D7C8DB3E-ED7F-4148-94FB-FF3BDCDA9CF9}" destId="{89AEB9A3-0ECF-4944-8E4C-A8DF3E42E8B7}" srcOrd="0" destOrd="0" parTransId="{0013C15C-6B9E-45EF-B284-C2F248572CE3}" sibTransId="{FF38BF8B-9311-4090-97EE-000A7F8E4E91}"/>
    <dgm:cxn modelId="{A2B2FD61-B488-487E-9B3D-806650071BC9}" type="presOf" srcId="{385694AC-D700-466F-B8D8-68D2B0E7E83C}" destId="{EDE77EE5-2A28-482E-969F-97E6FC27F3F8}" srcOrd="0" destOrd="0" presId="urn:microsoft.com/office/officeart/2005/8/layout/pyramid1"/>
    <dgm:cxn modelId="{0F05497F-3320-4236-9EF1-6BD29EA56BA4}" type="presOf" srcId="{BA54EAE2-EECF-4D79-80C2-32255C009F26}" destId="{D8656233-CC7E-434C-BDCE-5FB149BD0FE2}" srcOrd="1" destOrd="0" presId="urn:microsoft.com/office/officeart/2005/8/layout/pyramid1"/>
    <dgm:cxn modelId="{37772054-C3F4-4EBB-B730-C13F0A3A2D5A}" type="presOf" srcId="{278EEEE8-B870-45C7-9C70-D51C6CA3E483}" destId="{9070CD98-2BA6-4917-AC42-5F8DBBBAD1C0}" srcOrd="1" destOrd="0" presId="urn:microsoft.com/office/officeart/2005/8/layout/pyramid1"/>
    <dgm:cxn modelId="{5C500548-E53C-426C-98CF-BEAF20AD9794}" type="presOf" srcId="{BDDB59AD-8735-4A80-8DAE-52A8A5BC2D70}" destId="{9CBBDE15-5439-467E-9B94-B9B4BD59D6DF}" srcOrd="0" destOrd="0" presId="urn:microsoft.com/office/officeart/2005/8/layout/pyramid1"/>
    <dgm:cxn modelId="{0103EA42-60D0-41C4-BC4E-6E03BFE936AB}" srcId="{D7C8DB3E-ED7F-4148-94FB-FF3BDCDA9CF9}" destId="{3F10D6E1-E5F2-48FA-8EFA-87E2D17226A0}" srcOrd="6" destOrd="0" parTransId="{BD63E0EF-64C0-4940-83F6-0FABB94DD0FF}" sibTransId="{1BA7D7C8-A484-41D2-B7B1-C07B3C8C1044}"/>
    <dgm:cxn modelId="{C8CAF134-2ACF-4BAD-9931-AB72D9BC447D}" type="presOf" srcId="{BDDB59AD-8735-4A80-8DAE-52A8A5BC2D70}" destId="{D0500579-039A-41B1-B5C7-3A1749688D0A}" srcOrd="1" destOrd="0" presId="urn:microsoft.com/office/officeart/2005/8/layout/pyramid1"/>
    <dgm:cxn modelId="{B04E068B-875F-4EA3-A9D2-5DEF385F8B1C}" srcId="{D7C8DB3E-ED7F-4148-94FB-FF3BDCDA9CF9}" destId="{385694AC-D700-466F-B8D8-68D2B0E7E83C}" srcOrd="4" destOrd="0" parTransId="{2C2E3EC2-E35F-4A66-B9E8-C6145C57ADEC}" sibTransId="{3C63DAFF-35D9-4017-BEE8-616A943BDCB6}"/>
    <dgm:cxn modelId="{E4ED5351-7C99-4EF5-BF09-B08F58340310}" type="presOf" srcId="{3F10D6E1-E5F2-48FA-8EFA-87E2D17226A0}" destId="{DECD20EE-BBB7-428B-9218-9AFC00FB24FF}" srcOrd="1" destOrd="0" presId="urn:microsoft.com/office/officeart/2005/8/layout/pyramid1"/>
    <dgm:cxn modelId="{2EAA86C9-B038-48FC-8F09-279648EA9056}" type="presOf" srcId="{278EEEE8-B870-45C7-9C70-D51C6CA3E483}" destId="{8DEECDA1-7F1C-48B5-8FB9-E4E8DCE9599D}" srcOrd="0" destOrd="0" presId="urn:microsoft.com/office/officeart/2005/8/layout/pyramid1"/>
    <dgm:cxn modelId="{5B516AC7-6A5F-49F7-B110-F8BE4B0DB042}" srcId="{D7C8DB3E-ED7F-4148-94FB-FF3BDCDA9CF9}" destId="{EAEFD3CF-39FF-4CC4-B657-BC7A06BF142D}" srcOrd="3" destOrd="0" parTransId="{5ED2B0AA-9D42-439B-93CD-33E27A338EDB}" sibTransId="{C91ECE04-9A57-497F-A17E-171ABC737BEE}"/>
    <dgm:cxn modelId="{3E7D1ADD-7880-4653-BB42-8B1ADAD285D8}" srcId="{D7C8DB3E-ED7F-4148-94FB-FF3BDCDA9CF9}" destId="{BDDB59AD-8735-4A80-8DAE-52A8A5BC2D70}" srcOrd="2" destOrd="0" parTransId="{5CE8B293-8C28-4ADA-B1EB-1472BF9E43F4}" sibTransId="{96083F46-336A-437F-B9B6-8EF29E09AF75}"/>
    <dgm:cxn modelId="{A6B154CA-59EC-41D3-A78C-3B1BBD94E46E}" srcId="{D7C8DB3E-ED7F-4148-94FB-FF3BDCDA9CF9}" destId="{BA54EAE2-EECF-4D79-80C2-32255C009F26}" srcOrd="1" destOrd="0" parTransId="{A736705F-6E19-4945-91AF-B324A645BE42}" sibTransId="{8F5DC479-F3C4-49E2-A4AE-3040005DDF0D}"/>
    <dgm:cxn modelId="{9B7C17DA-07D2-4DA8-9233-425BC188ECF9}" type="presOf" srcId="{89AEB9A3-0ECF-4944-8E4C-A8DF3E42E8B7}" destId="{67A4FFAC-F504-4016-B052-8D62C135AAF5}" srcOrd="0" destOrd="0" presId="urn:microsoft.com/office/officeart/2005/8/layout/pyramid1"/>
    <dgm:cxn modelId="{2C7D5511-A945-453B-B22D-265611325777}" type="presOf" srcId="{3F10D6E1-E5F2-48FA-8EFA-87E2D17226A0}" destId="{60282AA1-EEE5-4003-9145-D6AE350BDFF8}" srcOrd="0" destOrd="0" presId="urn:microsoft.com/office/officeart/2005/8/layout/pyramid1"/>
    <dgm:cxn modelId="{1E7178EE-0A28-4086-BA47-5D3B61F0E220}" type="presParOf" srcId="{0CCFE1DA-DF6F-4436-B353-7CFE28AC8218}" destId="{742EFB30-FF69-42A2-8AFC-9B172B8834ED}" srcOrd="0" destOrd="0" presId="urn:microsoft.com/office/officeart/2005/8/layout/pyramid1"/>
    <dgm:cxn modelId="{272F45B2-3A8B-4A26-A83F-217946275731}" type="presParOf" srcId="{742EFB30-FF69-42A2-8AFC-9B172B8834ED}" destId="{67A4FFAC-F504-4016-B052-8D62C135AAF5}" srcOrd="0" destOrd="0" presId="urn:microsoft.com/office/officeart/2005/8/layout/pyramid1"/>
    <dgm:cxn modelId="{82AA52F7-FFE7-44EB-B418-471CAD3AB38D}" type="presParOf" srcId="{742EFB30-FF69-42A2-8AFC-9B172B8834ED}" destId="{00F4E028-7F55-4259-9061-2FB29AA9D15C}" srcOrd="1" destOrd="0" presId="urn:microsoft.com/office/officeart/2005/8/layout/pyramid1"/>
    <dgm:cxn modelId="{980F7156-C2C7-41DA-BF67-396A4A0BAA21}" type="presParOf" srcId="{0CCFE1DA-DF6F-4436-B353-7CFE28AC8218}" destId="{3F7FD0FF-485D-4748-93DF-7A01FE96A384}" srcOrd="1" destOrd="0" presId="urn:microsoft.com/office/officeart/2005/8/layout/pyramid1"/>
    <dgm:cxn modelId="{D4DACAF5-3A7A-4148-B67E-F1A5DCD2CF21}" type="presParOf" srcId="{3F7FD0FF-485D-4748-93DF-7A01FE96A384}" destId="{C2C79572-AC9A-4F41-9C30-E284C8708569}" srcOrd="0" destOrd="0" presId="urn:microsoft.com/office/officeart/2005/8/layout/pyramid1"/>
    <dgm:cxn modelId="{715EB00F-BCC2-43DC-9D98-CCAAEFF0DC9A}" type="presParOf" srcId="{3F7FD0FF-485D-4748-93DF-7A01FE96A384}" destId="{D8656233-CC7E-434C-BDCE-5FB149BD0FE2}" srcOrd="1" destOrd="0" presId="urn:microsoft.com/office/officeart/2005/8/layout/pyramid1"/>
    <dgm:cxn modelId="{329B02CD-5CE4-4E75-BF8C-56CE9E306254}" type="presParOf" srcId="{0CCFE1DA-DF6F-4436-B353-7CFE28AC8218}" destId="{BD25B134-4FB3-4A39-9881-813F0B23CD66}" srcOrd="2" destOrd="0" presId="urn:microsoft.com/office/officeart/2005/8/layout/pyramid1"/>
    <dgm:cxn modelId="{1B944756-A975-4580-81D0-703DB97903FE}" type="presParOf" srcId="{BD25B134-4FB3-4A39-9881-813F0B23CD66}" destId="{9CBBDE15-5439-467E-9B94-B9B4BD59D6DF}" srcOrd="0" destOrd="0" presId="urn:microsoft.com/office/officeart/2005/8/layout/pyramid1"/>
    <dgm:cxn modelId="{501FEBF0-FBBB-4197-AFA0-B94D33376DFC}" type="presParOf" srcId="{BD25B134-4FB3-4A39-9881-813F0B23CD66}" destId="{D0500579-039A-41B1-B5C7-3A1749688D0A}" srcOrd="1" destOrd="0" presId="urn:microsoft.com/office/officeart/2005/8/layout/pyramid1"/>
    <dgm:cxn modelId="{9B68C702-1F70-4500-89CE-C1B1EF62B045}" type="presParOf" srcId="{0CCFE1DA-DF6F-4436-B353-7CFE28AC8218}" destId="{A7A9D301-77B5-49E6-BB9B-2F00AFA87A0E}" srcOrd="3" destOrd="0" presId="urn:microsoft.com/office/officeart/2005/8/layout/pyramid1"/>
    <dgm:cxn modelId="{C408FEB2-2D24-4D6A-94C8-E29C0B3FC173}" type="presParOf" srcId="{A7A9D301-77B5-49E6-BB9B-2F00AFA87A0E}" destId="{7190ACAF-A84B-4C13-A91F-1374845C1F42}" srcOrd="0" destOrd="0" presId="urn:microsoft.com/office/officeart/2005/8/layout/pyramid1"/>
    <dgm:cxn modelId="{0B28A318-79B6-4D45-8C42-454E9FD2373B}" type="presParOf" srcId="{A7A9D301-77B5-49E6-BB9B-2F00AFA87A0E}" destId="{456123EF-C423-4AE4-9433-BD08E9436C7F}" srcOrd="1" destOrd="0" presId="urn:microsoft.com/office/officeart/2005/8/layout/pyramid1"/>
    <dgm:cxn modelId="{3D1A785A-7B0D-4F4D-A226-3E7F3661DAA0}" type="presParOf" srcId="{0CCFE1DA-DF6F-4436-B353-7CFE28AC8218}" destId="{BB1288A0-8905-4227-B198-6A1A8A9D896B}" srcOrd="4" destOrd="0" presId="urn:microsoft.com/office/officeart/2005/8/layout/pyramid1"/>
    <dgm:cxn modelId="{6BA97A90-2033-4705-91AC-484331999E9F}" type="presParOf" srcId="{BB1288A0-8905-4227-B198-6A1A8A9D896B}" destId="{EDE77EE5-2A28-482E-969F-97E6FC27F3F8}" srcOrd="0" destOrd="0" presId="urn:microsoft.com/office/officeart/2005/8/layout/pyramid1"/>
    <dgm:cxn modelId="{1A6E10E3-A2D0-4B32-BF2C-46CD0CCC9A21}" type="presParOf" srcId="{BB1288A0-8905-4227-B198-6A1A8A9D896B}" destId="{278B1CD2-FCFB-4890-B338-584FF3169105}" srcOrd="1" destOrd="0" presId="urn:microsoft.com/office/officeart/2005/8/layout/pyramid1"/>
    <dgm:cxn modelId="{25BE6652-01FA-471A-B3A1-7A2A5B4BBEBD}" type="presParOf" srcId="{0CCFE1DA-DF6F-4436-B353-7CFE28AC8218}" destId="{52994798-BE6F-4138-AB8E-38F832B70201}" srcOrd="5" destOrd="0" presId="urn:microsoft.com/office/officeart/2005/8/layout/pyramid1"/>
    <dgm:cxn modelId="{B068DCF4-F276-4D1B-A2E8-EB2FCA84041C}" type="presParOf" srcId="{52994798-BE6F-4138-AB8E-38F832B70201}" destId="{8DEECDA1-7F1C-48B5-8FB9-E4E8DCE9599D}" srcOrd="0" destOrd="0" presId="urn:microsoft.com/office/officeart/2005/8/layout/pyramid1"/>
    <dgm:cxn modelId="{CB14BE90-1710-40A4-9234-AD3EEC49AD07}" type="presParOf" srcId="{52994798-BE6F-4138-AB8E-38F832B70201}" destId="{9070CD98-2BA6-4917-AC42-5F8DBBBAD1C0}" srcOrd="1" destOrd="0" presId="urn:microsoft.com/office/officeart/2005/8/layout/pyramid1"/>
    <dgm:cxn modelId="{2596625B-3365-4E12-8BA2-29F06C5A1363}" type="presParOf" srcId="{0CCFE1DA-DF6F-4436-B353-7CFE28AC8218}" destId="{61B21F18-8F89-4777-83DB-76A8765DAC9D}" srcOrd="6" destOrd="0" presId="urn:microsoft.com/office/officeart/2005/8/layout/pyramid1"/>
    <dgm:cxn modelId="{B079F203-24F7-41B3-A0E1-3D160D0FD7F5}" type="presParOf" srcId="{61B21F18-8F89-4777-83DB-76A8765DAC9D}" destId="{60282AA1-EEE5-4003-9145-D6AE350BDFF8}" srcOrd="0" destOrd="0" presId="urn:microsoft.com/office/officeart/2005/8/layout/pyramid1"/>
    <dgm:cxn modelId="{2FF30261-031A-43D8-86FE-9122C01C2BE4}" type="presParOf" srcId="{61B21F18-8F89-4777-83DB-76A8765DAC9D}" destId="{DECD20EE-BBB7-428B-9218-9AFC00FB24F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1F256-7C7A-4130-B540-5ABA3B31D0D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21CBA-063C-471D-9D5D-28605EC76BE4}">
      <dgm:prSet phldrT="[Текст]"/>
      <dgm:spPr/>
      <dgm:t>
        <a:bodyPr/>
        <a:lstStyle/>
        <a:p>
          <a:r>
            <a:rPr lang="ru-RU" dirty="0"/>
            <a:t>Дополнение ЕГИССО сведениями о расходах  граждан</a:t>
          </a:r>
        </a:p>
      </dgm:t>
    </dgm:pt>
    <dgm:pt modelId="{682486D9-9A04-419F-A738-D544B9343DF0}" type="parTrans" cxnId="{A2207011-5881-48DF-9135-5A3E40F35209}">
      <dgm:prSet/>
      <dgm:spPr/>
      <dgm:t>
        <a:bodyPr/>
        <a:lstStyle/>
        <a:p>
          <a:endParaRPr lang="ru-RU"/>
        </a:p>
      </dgm:t>
    </dgm:pt>
    <dgm:pt modelId="{C686C2C3-57DE-4A6D-99F4-ECB8D6D1A83F}" type="sibTrans" cxnId="{A2207011-5881-48DF-9135-5A3E40F35209}">
      <dgm:prSet/>
      <dgm:spPr/>
      <dgm:t>
        <a:bodyPr/>
        <a:lstStyle/>
        <a:p>
          <a:endParaRPr lang="ru-RU"/>
        </a:p>
      </dgm:t>
    </dgm:pt>
    <dgm:pt modelId="{BA7CA1F1-FBB9-423D-96C1-0CE72D9BABEA}">
      <dgm:prSet/>
      <dgm:spPr/>
      <dgm:t>
        <a:bodyPr/>
        <a:lstStyle/>
        <a:p>
          <a:r>
            <a:rPr lang="ru-RU" dirty="0"/>
            <a:t>Внесение сведений в ЕГИССО о заключении с семьей социального контракта</a:t>
          </a:r>
        </a:p>
      </dgm:t>
    </dgm:pt>
    <dgm:pt modelId="{A75500FA-768E-4DE0-A2C9-215CF179B079}" type="parTrans" cxnId="{FE97DEDC-5857-4E20-9357-C7788DF90623}">
      <dgm:prSet/>
      <dgm:spPr/>
      <dgm:t>
        <a:bodyPr/>
        <a:lstStyle/>
        <a:p>
          <a:endParaRPr lang="ru-RU"/>
        </a:p>
      </dgm:t>
    </dgm:pt>
    <dgm:pt modelId="{89C5BBFE-7EEA-4A0E-AFA5-81C1BD3110F1}" type="sibTrans" cxnId="{FE97DEDC-5857-4E20-9357-C7788DF90623}">
      <dgm:prSet/>
      <dgm:spPr/>
      <dgm:t>
        <a:bodyPr/>
        <a:lstStyle/>
        <a:p>
          <a:endParaRPr lang="ru-RU"/>
        </a:p>
      </dgm:t>
    </dgm:pt>
    <dgm:pt modelId="{A245E5B2-C60B-4CDC-BB5E-FE1FC3C6821B}">
      <dgm:prSet/>
      <dgm:spPr/>
      <dgm:t>
        <a:bodyPr/>
        <a:lstStyle/>
        <a:p>
          <a:r>
            <a:rPr lang="ru-RU" dirty="0"/>
            <a:t>Внесение сведений об исполнении мероприятий, предусмотренных программой социальной адаптации, всеми субъектами (социальными партнерами)</a:t>
          </a:r>
        </a:p>
      </dgm:t>
    </dgm:pt>
    <dgm:pt modelId="{D90F574C-7E90-4C36-AAA5-CB2E8A7398BA}" type="parTrans" cxnId="{E03B7DAF-9464-4838-8D0A-50F1D212F157}">
      <dgm:prSet/>
      <dgm:spPr/>
      <dgm:t>
        <a:bodyPr/>
        <a:lstStyle/>
        <a:p>
          <a:endParaRPr lang="ru-RU"/>
        </a:p>
      </dgm:t>
    </dgm:pt>
    <dgm:pt modelId="{787CF617-25BD-4026-B724-915ED00A3910}" type="sibTrans" cxnId="{E03B7DAF-9464-4838-8D0A-50F1D212F157}">
      <dgm:prSet/>
      <dgm:spPr/>
      <dgm:t>
        <a:bodyPr/>
        <a:lstStyle/>
        <a:p>
          <a:endParaRPr lang="ru-RU"/>
        </a:p>
      </dgm:t>
    </dgm:pt>
    <dgm:pt modelId="{C33808B9-7603-4210-8683-956BFC1D4B0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Межведомственное взаимодействие на базе ЕГИССО с федеральными ведомствами по выявлению доходов и расходов граждан (МВД, </a:t>
          </a:r>
          <a:r>
            <a:rPr lang="ru-RU" b="1" dirty="0" err="1" smtClean="0"/>
            <a:t>Росреестр</a:t>
          </a:r>
          <a:r>
            <a:rPr lang="ru-RU" b="1" dirty="0" smtClean="0"/>
            <a:t>, Центробанк, ФНС, ФСС, ПФР, ФОМС)</a:t>
          </a:r>
          <a:endParaRPr lang="ru-RU" b="1" dirty="0"/>
        </a:p>
      </dgm:t>
    </dgm:pt>
    <dgm:pt modelId="{61A8C90B-165C-4490-92C7-AC355A9C4619}" type="parTrans" cxnId="{2B3C49E1-A650-4904-80C3-00CD918A20DC}">
      <dgm:prSet/>
      <dgm:spPr/>
      <dgm:t>
        <a:bodyPr/>
        <a:lstStyle/>
        <a:p>
          <a:endParaRPr lang="ru-RU"/>
        </a:p>
      </dgm:t>
    </dgm:pt>
    <dgm:pt modelId="{BADFE837-D81F-4957-9511-4C154EA469F9}" type="sibTrans" cxnId="{2B3C49E1-A650-4904-80C3-00CD918A20DC}">
      <dgm:prSet/>
      <dgm:spPr/>
      <dgm:t>
        <a:bodyPr/>
        <a:lstStyle/>
        <a:p>
          <a:endParaRPr lang="ru-RU"/>
        </a:p>
      </dgm:t>
    </dgm:pt>
    <dgm:pt modelId="{14303FA1-4DFE-4BCA-8059-C27ABF476FF5}" type="pres">
      <dgm:prSet presAssocID="{6461F256-7C7A-4130-B540-5ABA3B31D0D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7DC5D40-D86A-494B-9810-52309F4F986C}" type="pres">
      <dgm:prSet presAssocID="{CA221CBA-063C-471D-9D5D-28605EC76BE4}" presName="thickLine" presStyleLbl="alignNode1" presStyleIdx="0" presStyleCnt="4"/>
      <dgm:spPr/>
    </dgm:pt>
    <dgm:pt modelId="{198FE073-A985-4696-BA79-AE12909BFDD1}" type="pres">
      <dgm:prSet presAssocID="{CA221CBA-063C-471D-9D5D-28605EC76BE4}" presName="horz1" presStyleCnt="0"/>
      <dgm:spPr/>
    </dgm:pt>
    <dgm:pt modelId="{3CE6AE93-EAA0-4092-92A5-CE6426C6CB9A}" type="pres">
      <dgm:prSet presAssocID="{CA221CBA-063C-471D-9D5D-28605EC76BE4}" presName="tx1" presStyleLbl="revTx" presStyleIdx="0" presStyleCnt="4" custScaleY="25198"/>
      <dgm:spPr/>
      <dgm:t>
        <a:bodyPr/>
        <a:lstStyle/>
        <a:p>
          <a:endParaRPr lang="ru-RU"/>
        </a:p>
      </dgm:t>
    </dgm:pt>
    <dgm:pt modelId="{5A38AF01-8D3E-41DA-9BE8-58CDD2434F4D}" type="pres">
      <dgm:prSet presAssocID="{CA221CBA-063C-471D-9D5D-28605EC76BE4}" presName="vert1" presStyleCnt="0"/>
      <dgm:spPr/>
    </dgm:pt>
    <dgm:pt modelId="{EBB6A921-14C8-4E22-ABCF-763B9A3F2906}" type="pres">
      <dgm:prSet presAssocID="{BA7CA1F1-FBB9-423D-96C1-0CE72D9BABEA}" presName="thickLine" presStyleLbl="alignNode1" presStyleIdx="1" presStyleCnt="4"/>
      <dgm:spPr/>
    </dgm:pt>
    <dgm:pt modelId="{127159B4-BB92-4277-8372-3A0C032FE375}" type="pres">
      <dgm:prSet presAssocID="{BA7CA1F1-FBB9-423D-96C1-0CE72D9BABEA}" presName="horz1" presStyleCnt="0"/>
      <dgm:spPr/>
    </dgm:pt>
    <dgm:pt modelId="{C67B9752-D4F5-421E-BCD8-340C5D5F8A62}" type="pres">
      <dgm:prSet presAssocID="{BA7CA1F1-FBB9-423D-96C1-0CE72D9BABEA}" presName="tx1" presStyleLbl="revTx" presStyleIdx="1" presStyleCnt="4" custScaleY="35317" custLinFactNeighborX="-241" custLinFactNeighborY="1036"/>
      <dgm:spPr/>
      <dgm:t>
        <a:bodyPr/>
        <a:lstStyle/>
        <a:p>
          <a:endParaRPr lang="ru-RU"/>
        </a:p>
      </dgm:t>
    </dgm:pt>
    <dgm:pt modelId="{21FAC08B-2F7F-42A7-8F2A-3AE92471B656}" type="pres">
      <dgm:prSet presAssocID="{BA7CA1F1-FBB9-423D-96C1-0CE72D9BABEA}" presName="vert1" presStyleCnt="0"/>
      <dgm:spPr/>
    </dgm:pt>
    <dgm:pt modelId="{FFAC6912-88C4-40AE-97A0-008ECED90F43}" type="pres">
      <dgm:prSet presAssocID="{A245E5B2-C60B-4CDC-BB5E-FE1FC3C6821B}" presName="thickLine" presStyleLbl="alignNode1" presStyleIdx="2" presStyleCnt="4"/>
      <dgm:spPr/>
    </dgm:pt>
    <dgm:pt modelId="{8ADB9B33-A083-4760-B4BD-6B7540B1CC90}" type="pres">
      <dgm:prSet presAssocID="{A245E5B2-C60B-4CDC-BB5E-FE1FC3C6821B}" presName="horz1" presStyleCnt="0"/>
      <dgm:spPr/>
    </dgm:pt>
    <dgm:pt modelId="{FDF4A082-B5CB-4305-BBA6-214BFF3853EF}" type="pres">
      <dgm:prSet presAssocID="{A245E5B2-C60B-4CDC-BB5E-FE1FC3C6821B}" presName="tx1" presStyleLbl="revTx" presStyleIdx="2" presStyleCnt="4" custScaleY="48357"/>
      <dgm:spPr/>
      <dgm:t>
        <a:bodyPr/>
        <a:lstStyle/>
        <a:p>
          <a:endParaRPr lang="ru-RU"/>
        </a:p>
      </dgm:t>
    </dgm:pt>
    <dgm:pt modelId="{5469412A-6972-4C3F-9CBF-48ECEFE082E6}" type="pres">
      <dgm:prSet presAssocID="{A245E5B2-C60B-4CDC-BB5E-FE1FC3C6821B}" presName="vert1" presStyleCnt="0"/>
      <dgm:spPr/>
    </dgm:pt>
    <dgm:pt modelId="{5F531918-6E73-47D8-9E1D-967871481414}" type="pres">
      <dgm:prSet presAssocID="{C33808B9-7603-4210-8683-956BFC1D4B09}" presName="thickLine" presStyleLbl="alignNode1" presStyleIdx="3" presStyleCnt="4"/>
      <dgm:spPr/>
    </dgm:pt>
    <dgm:pt modelId="{A4F644D7-EC54-471A-A37E-89124400D83C}" type="pres">
      <dgm:prSet presAssocID="{C33808B9-7603-4210-8683-956BFC1D4B09}" presName="horz1" presStyleCnt="0"/>
      <dgm:spPr/>
    </dgm:pt>
    <dgm:pt modelId="{94A049EC-7A2F-4427-ADEB-2875CE14B04A}" type="pres">
      <dgm:prSet presAssocID="{C33808B9-7603-4210-8683-956BFC1D4B09}" presName="tx1" presStyleLbl="revTx" presStyleIdx="3" presStyleCnt="4" custScaleY="59622"/>
      <dgm:spPr/>
      <dgm:t>
        <a:bodyPr/>
        <a:lstStyle/>
        <a:p>
          <a:endParaRPr lang="ru-RU"/>
        </a:p>
      </dgm:t>
    </dgm:pt>
    <dgm:pt modelId="{B99B2774-04F7-4D2D-BB08-983622BCDD31}" type="pres">
      <dgm:prSet presAssocID="{C33808B9-7603-4210-8683-956BFC1D4B09}" presName="vert1" presStyleCnt="0"/>
      <dgm:spPr/>
    </dgm:pt>
  </dgm:ptLst>
  <dgm:cxnLst>
    <dgm:cxn modelId="{A2207011-5881-48DF-9135-5A3E40F35209}" srcId="{6461F256-7C7A-4130-B540-5ABA3B31D0DF}" destId="{CA221CBA-063C-471D-9D5D-28605EC76BE4}" srcOrd="0" destOrd="0" parTransId="{682486D9-9A04-419F-A738-D544B9343DF0}" sibTransId="{C686C2C3-57DE-4A6D-99F4-ECB8D6D1A83F}"/>
    <dgm:cxn modelId="{E03B7DAF-9464-4838-8D0A-50F1D212F157}" srcId="{6461F256-7C7A-4130-B540-5ABA3B31D0DF}" destId="{A245E5B2-C60B-4CDC-BB5E-FE1FC3C6821B}" srcOrd="2" destOrd="0" parTransId="{D90F574C-7E90-4C36-AAA5-CB2E8A7398BA}" sibTransId="{787CF617-25BD-4026-B724-915ED00A3910}"/>
    <dgm:cxn modelId="{B7E72697-F878-4FEF-BB2B-3B4CDF9D67DA}" type="presOf" srcId="{CA221CBA-063C-471D-9D5D-28605EC76BE4}" destId="{3CE6AE93-EAA0-4092-92A5-CE6426C6CB9A}" srcOrd="0" destOrd="0" presId="urn:microsoft.com/office/officeart/2008/layout/LinedList"/>
    <dgm:cxn modelId="{7DEBEDF2-F704-4485-ABBE-7313D74F1A43}" type="presOf" srcId="{C33808B9-7603-4210-8683-956BFC1D4B09}" destId="{94A049EC-7A2F-4427-ADEB-2875CE14B04A}" srcOrd="0" destOrd="0" presId="urn:microsoft.com/office/officeart/2008/layout/LinedList"/>
    <dgm:cxn modelId="{421775CE-B10D-4EBC-B49C-25EAA718A96B}" type="presOf" srcId="{A245E5B2-C60B-4CDC-BB5E-FE1FC3C6821B}" destId="{FDF4A082-B5CB-4305-BBA6-214BFF3853EF}" srcOrd="0" destOrd="0" presId="urn:microsoft.com/office/officeart/2008/layout/LinedList"/>
    <dgm:cxn modelId="{6E4FE0D0-9A46-460E-9F82-5E8C630C2805}" type="presOf" srcId="{BA7CA1F1-FBB9-423D-96C1-0CE72D9BABEA}" destId="{C67B9752-D4F5-421E-BCD8-340C5D5F8A62}" srcOrd="0" destOrd="0" presId="urn:microsoft.com/office/officeart/2008/layout/LinedList"/>
    <dgm:cxn modelId="{2B3C49E1-A650-4904-80C3-00CD918A20DC}" srcId="{6461F256-7C7A-4130-B540-5ABA3B31D0DF}" destId="{C33808B9-7603-4210-8683-956BFC1D4B09}" srcOrd="3" destOrd="0" parTransId="{61A8C90B-165C-4490-92C7-AC355A9C4619}" sibTransId="{BADFE837-D81F-4957-9511-4C154EA469F9}"/>
    <dgm:cxn modelId="{433F1485-B1B9-4045-86B5-6D04CD32D3DD}" type="presOf" srcId="{6461F256-7C7A-4130-B540-5ABA3B31D0DF}" destId="{14303FA1-4DFE-4BCA-8059-C27ABF476FF5}" srcOrd="0" destOrd="0" presId="urn:microsoft.com/office/officeart/2008/layout/LinedList"/>
    <dgm:cxn modelId="{FE97DEDC-5857-4E20-9357-C7788DF90623}" srcId="{6461F256-7C7A-4130-B540-5ABA3B31D0DF}" destId="{BA7CA1F1-FBB9-423D-96C1-0CE72D9BABEA}" srcOrd="1" destOrd="0" parTransId="{A75500FA-768E-4DE0-A2C9-215CF179B079}" sibTransId="{89C5BBFE-7EEA-4A0E-AFA5-81C1BD3110F1}"/>
    <dgm:cxn modelId="{1BEDCD2E-B9B8-417A-B207-DBC8B04019CA}" type="presParOf" srcId="{14303FA1-4DFE-4BCA-8059-C27ABF476FF5}" destId="{97DC5D40-D86A-494B-9810-52309F4F986C}" srcOrd="0" destOrd="0" presId="urn:microsoft.com/office/officeart/2008/layout/LinedList"/>
    <dgm:cxn modelId="{2B6CA52F-0659-4D0E-9709-F2F85C4E7F1E}" type="presParOf" srcId="{14303FA1-4DFE-4BCA-8059-C27ABF476FF5}" destId="{198FE073-A985-4696-BA79-AE12909BFDD1}" srcOrd="1" destOrd="0" presId="urn:microsoft.com/office/officeart/2008/layout/LinedList"/>
    <dgm:cxn modelId="{7361B8AB-4F92-4B67-89A7-984DE1A9711C}" type="presParOf" srcId="{198FE073-A985-4696-BA79-AE12909BFDD1}" destId="{3CE6AE93-EAA0-4092-92A5-CE6426C6CB9A}" srcOrd="0" destOrd="0" presId="urn:microsoft.com/office/officeart/2008/layout/LinedList"/>
    <dgm:cxn modelId="{A6FDAD43-5623-49F8-844D-BE73025043A3}" type="presParOf" srcId="{198FE073-A985-4696-BA79-AE12909BFDD1}" destId="{5A38AF01-8D3E-41DA-9BE8-58CDD2434F4D}" srcOrd="1" destOrd="0" presId="urn:microsoft.com/office/officeart/2008/layout/LinedList"/>
    <dgm:cxn modelId="{3F344784-F283-41A5-8AEB-D609518721BA}" type="presParOf" srcId="{14303FA1-4DFE-4BCA-8059-C27ABF476FF5}" destId="{EBB6A921-14C8-4E22-ABCF-763B9A3F2906}" srcOrd="2" destOrd="0" presId="urn:microsoft.com/office/officeart/2008/layout/LinedList"/>
    <dgm:cxn modelId="{0C94E091-228C-4197-82EE-7713C29A3C89}" type="presParOf" srcId="{14303FA1-4DFE-4BCA-8059-C27ABF476FF5}" destId="{127159B4-BB92-4277-8372-3A0C032FE375}" srcOrd="3" destOrd="0" presId="urn:microsoft.com/office/officeart/2008/layout/LinedList"/>
    <dgm:cxn modelId="{C2EDF221-C230-47BB-9AED-D8F636B97DC5}" type="presParOf" srcId="{127159B4-BB92-4277-8372-3A0C032FE375}" destId="{C67B9752-D4F5-421E-BCD8-340C5D5F8A62}" srcOrd="0" destOrd="0" presId="urn:microsoft.com/office/officeart/2008/layout/LinedList"/>
    <dgm:cxn modelId="{6507A1F1-FD93-4CB7-BA1B-8382C020DB26}" type="presParOf" srcId="{127159B4-BB92-4277-8372-3A0C032FE375}" destId="{21FAC08B-2F7F-42A7-8F2A-3AE92471B656}" srcOrd="1" destOrd="0" presId="urn:microsoft.com/office/officeart/2008/layout/LinedList"/>
    <dgm:cxn modelId="{121FA9CE-6089-400E-806D-A833280A3820}" type="presParOf" srcId="{14303FA1-4DFE-4BCA-8059-C27ABF476FF5}" destId="{FFAC6912-88C4-40AE-97A0-008ECED90F43}" srcOrd="4" destOrd="0" presId="urn:microsoft.com/office/officeart/2008/layout/LinedList"/>
    <dgm:cxn modelId="{CD25E46E-FB07-4601-9F0A-27C92D679043}" type="presParOf" srcId="{14303FA1-4DFE-4BCA-8059-C27ABF476FF5}" destId="{8ADB9B33-A083-4760-B4BD-6B7540B1CC90}" srcOrd="5" destOrd="0" presId="urn:microsoft.com/office/officeart/2008/layout/LinedList"/>
    <dgm:cxn modelId="{7756648E-9684-4132-9446-1BE95C1F5C74}" type="presParOf" srcId="{8ADB9B33-A083-4760-B4BD-6B7540B1CC90}" destId="{FDF4A082-B5CB-4305-BBA6-214BFF3853EF}" srcOrd="0" destOrd="0" presId="urn:microsoft.com/office/officeart/2008/layout/LinedList"/>
    <dgm:cxn modelId="{98E76E43-3EC7-42AC-B6E6-9A45C5B6CCE8}" type="presParOf" srcId="{8ADB9B33-A083-4760-B4BD-6B7540B1CC90}" destId="{5469412A-6972-4C3F-9CBF-48ECEFE082E6}" srcOrd="1" destOrd="0" presId="urn:microsoft.com/office/officeart/2008/layout/LinedList"/>
    <dgm:cxn modelId="{B1E0DC66-72FC-4A79-861F-E05F6D4E4DBF}" type="presParOf" srcId="{14303FA1-4DFE-4BCA-8059-C27ABF476FF5}" destId="{5F531918-6E73-47D8-9E1D-967871481414}" srcOrd="6" destOrd="0" presId="urn:microsoft.com/office/officeart/2008/layout/LinedList"/>
    <dgm:cxn modelId="{D7D6D7B3-D273-4C6A-B68D-DF372EF884D8}" type="presParOf" srcId="{14303FA1-4DFE-4BCA-8059-C27ABF476FF5}" destId="{A4F644D7-EC54-471A-A37E-89124400D83C}" srcOrd="7" destOrd="0" presId="urn:microsoft.com/office/officeart/2008/layout/LinedList"/>
    <dgm:cxn modelId="{0F1F1BD3-C3E6-4EAB-B48A-938898FE605A}" type="presParOf" srcId="{A4F644D7-EC54-471A-A37E-89124400D83C}" destId="{94A049EC-7A2F-4427-ADEB-2875CE14B04A}" srcOrd="0" destOrd="0" presId="urn:microsoft.com/office/officeart/2008/layout/LinedList"/>
    <dgm:cxn modelId="{5D83D828-3FAA-4224-9C98-3A6AA596A188}" type="presParOf" srcId="{A4F644D7-EC54-471A-A37E-89124400D83C}" destId="{B99B2774-04F7-4D2D-BB08-983622BCDD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79F4B-36C7-43CB-978C-AB9D2324BB0C}" type="doc">
      <dgm:prSet loTypeId="urn:microsoft.com/office/officeart/2005/8/layout/arrow2" loCatId="process" qsTypeId="urn:microsoft.com/office/officeart/2005/8/quickstyle/simple1" qsCatId="simple" csTypeId="urn:microsoft.com/office/officeart/2005/8/colors/accent3_3" csCatId="accent3" phldr="0"/>
      <dgm:spPr/>
    </dgm:pt>
    <dgm:pt modelId="{E2785FBC-F8DF-4EB9-BB71-21A9ACBFB519}">
      <dgm:prSet phldrT="[Текст]" phldr="1"/>
      <dgm:spPr/>
      <dgm:t>
        <a:bodyPr/>
        <a:lstStyle/>
        <a:p>
          <a:endParaRPr lang="ru-RU"/>
        </a:p>
      </dgm:t>
    </dgm:pt>
    <dgm:pt modelId="{A15C95BC-D2E9-4424-ADF9-3D4804E1CC0A}" type="sibTrans" cxnId="{55405F87-BB03-4663-99D7-822978097D10}">
      <dgm:prSet/>
      <dgm:spPr/>
      <dgm:t>
        <a:bodyPr/>
        <a:lstStyle/>
        <a:p>
          <a:endParaRPr lang="ru-RU"/>
        </a:p>
      </dgm:t>
    </dgm:pt>
    <dgm:pt modelId="{CE8FC465-48E8-4255-A9E5-4A4315079AE5}" type="parTrans" cxnId="{55405F87-BB03-4663-99D7-822978097D10}">
      <dgm:prSet/>
      <dgm:spPr/>
      <dgm:t>
        <a:bodyPr/>
        <a:lstStyle/>
        <a:p>
          <a:endParaRPr lang="ru-RU"/>
        </a:p>
      </dgm:t>
    </dgm:pt>
    <dgm:pt modelId="{66EDF6EE-677B-49D0-9D05-439B6D7C6801}" type="pres">
      <dgm:prSet presAssocID="{07979F4B-36C7-43CB-978C-AB9D2324BB0C}" presName="arrowDiagram" presStyleCnt="0">
        <dgm:presLayoutVars>
          <dgm:chMax val="5"/>
          <dgm:dir/>
          <dgm:resizeHandles val="exact"/>
        </dgm:presLayoutVars>
      </dgm:prSet>
      <dgm:spPr/>
    </dgm:pt>
    <dgm:pt modelId="{D4BCEE22-7B69-4362-B2FB-A910C3B0CACF}" type="pres">
      <dgm:prSet presAssocID="{07979F4B-36C7-43CB-978C-AB9D2324BB0C}" presName="arrow" presStyleLbl="bgShp" presStyleIdx="0" presStyleCnt="1"/>
      <dgm:spPr/>
    </dgm:pt>
    <dgm:pt modelId="{9C7E6C38-1295-42A8-B971-A272B4263D45}" type="pres">
      <dgm:prSet presAssocID="{07979F4B-36C7-43CB-978C-AB9D2324BB0C}" presName="arrowDiagram1" presStyleCnt="0">
        <dgm:presLayoutVars>
          <dgm:bulletEnabled val="1"/>
        </dgm:presLayoutVars>
      </dgm:prSet>
      <dgm:spPr/>
    </dgm:pt>
    <dgm:pt modelId="{CAAF7159-5C3A-41E1-9995-4A3E4008AF3C}" type="pres">
      <dgm:prSet presAssocID="{E2785FBC-F8DF-4EB9-BB71-21A9ACBFB519}" presName="bullet1" presStyleLbl="node1" presStyleIdx="0" presStyleCnt="1" custLinFactX="-200000" custLinFactY="12290" custLinFactNeighborX="-212345" custLinFactNeighborY="100000"/>
      <dgm:spPr/>
    </dgm:pt>
    <dgm:pt modelId="{5A8C415D-293B-431F-BB1F-958541365741}" type="pres">
      <dgm:prSet presAssocID="{E2785FBC-F8DF-4EB9-BB71-21A9ACBFB51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05F87-BB03-4663-99D7-822978097D10}" srcId="{07979F4B-36C7-43CB-978C-AB9D2324BB0C}" destId="{E2785FBC-F8DF-4EB9-BB71-21A9ACBFB519}" srcOrd="0" destOrd="0" parTransId="{CE8FC465-48E8-4255-A9E5-4A4315079AE5}" sibTransId="{A15C95BC-D2E9-4424-ADF9-3D4804E1CC0A}"/>
    <dgm:cxn modelId="{D7461EE5-8D1F-4A7D-9723-E605E8313CD4}" type="presOf" srcId="{07979F4B-36C7-43CB-978C-AB9D2324BB0C}" destId="{66EDF6EE-677B-49D0-9D05-439B6D7C6801}" srcOrd="0" destOrd="0" presId="urn:microsoft.com/office/officeart/2005/8/layout/arrow2"/>
    <dgm:cxn modelId="{FAA72D83-1DAD-4AA9-AD71-D38CA794DA15}" type="presOf" srcId="{E2785FBC-F8DF-4EB9-BB71-21A9ACBFB519}" destId="{5A8C415D-293B-431F-BB1F-958541365741}" srcOrd="0" destOrd="0" presId="urn:microsoft.com/office/officeart/2005/8/layout/arrow2"/>
    <dgm:cxn modelId="{430C740B-1308-411D-8C76-AD0DDAC76AF8}" type="presParOf" srcId="{66EDF6EE-677B-49D0-9D05-439B6D7C6801}" destId="{D4BCEE22-7B69-4362-B2FB-A910C3B0CACF}" srcOrd="0" destOrd="0" presId="urn:microsoft.com/office/officeart/2005/8/layout/arrow2"/>
    <dgm:cxn modelId="{DBE8BCC7-76F7-4A36-B91C-E8C6166E3BD8}" type="presParOf" srcId="{66EDF6EE-677B-49D0-9D05-439B6D7C6801}" destId="{9C7E6C38-1295-42A8-B971-A272B4263D45}" srcOrd="1" destOrd="0" presId="urn:microsoft.com/office/officeart/2005/8/layout/arrow2"/>
    <dgm:cxn modelId="{D176908C-7A73-4C82-9BC4-26EDD17635DB}" type="presParOf" srcId="{9C7E6C38-1295-42A8-B971-A272B4263D45}" destId="{CAAF7159-5C3A-41E1-9995-4A3E4008AF3C}" srcOrd="0" destOrd="0" presId="urn:microsoft.com/office/officeart/2005/8/layout/arrow2"/>
    <dgm:cxn modelId="{6BF8086D-33A6-44D2-A4A8-BEE4C3E243A5}" type="presParOf" srcId="{9C7E6C38-1295-42A8-B971-A272B4263D45}" destId="{5A8C415D-293B-431F-BB1F-95854136574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4FFAC-F504-4016-B052-8D62C135AAF5}">
      <dsp:nvSpPr>
        <dsp:cNvPr id="0" name=""/>
        <dsp:cNvSpPr/>
      </dsp:nvSpPr>
      <dsp:spPr>
        <a:xfrm>
          <a:off x="2859123" y="0"/>
          <a:ext cx="2949419" cy="1951762"/>
        </a:xfrm>
        <a:prstGeom prst="trapezoid">
          <a:avLst>
            <a:gd name="adj" fmla="val 755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СОЦИАЛЬНЫЙ КОНТРАКТ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59123" y="0"/>
        <a:ext cx="2949419" cy="1951762"/>
      </dsp:txXfrm>
    </dsp:sp>
    <dsp:sp modelId="{C2C79572-AC9A-4F41-9C30-E284C8708569}">
      <dsp:nvSpPr>
        <dsp:cNvPr id="0" name=""/>
        <dsp:cNvSpPr/>
      </dsp:nvSpPr>
      <dsp:spPr>
        <a:xfrm>
          <a:off x="2164594" y="1951762"/>
          <a:ext cx="4338478" cy="919202"/>
        </a:xfrm>
        <a:prstGeom prst="trapezoid">
          <a:avLst>
            <a:gd name="adj" fmla="val 75558"/>
          </a:avLst>
        </a:prstGeom>
        <a:solidFill>
          <a:srgbClr val="E7D2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МЕЖВЕДОМСТВЕННОЕ ВЗАИМОДЕЙСТВИЕ</a:t>
          </a:r>
          <a:endParaRPr lang="ru-RU" sz="2000" b="1" kern="1200" dirty="0"/>
        </a:p>
      </dsp:txBody>
      <dsp:txXfrm>
        <a:off x="2923827" y="1951762"/>
        <a:ext cx="2820011" cy="919202"/>
      </dsp:txXfrm>
    </dsp:sp>
    <dsp:sp modelId="{9CBBDE15-5439-467E-9B94-B9B4BD59D6DF}">
      <dsp:nvSpPr>
        <dsp:cNvPr id="0" name=""/>
        <dsp:cNvSpPr/>
      </dsp:nvSpPr>
      <dsp:spPr>
        <a:xfrm>
          <a:off x="1903673" y="2870965"/>
          <a:ext cx="4860319" cy="345325"/>
        </a:xfrm>
        <a:prstGeom prst="trapezoid">
          <a:avLst>
            <a:gd name="adj" fmla="val 75558"/>
          </a:avLst>
        </a:prstGeom>
        <a:solidFill>
          <a:srgbClr val="C1C1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НАЦИОНАЛЬНЫЕ ПРОЕКТЫ: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54229" y="2870965"/>
        <a:ext cx="3159207" cy="345325"/>
      </dsp:txXfrm>
    </dsp:sp>
    <dsp:sp modelId="{7190ACAF-A84B-4C13-A91F-1374845C1F42}">
      <dsp:nvSpPr>
        <dsp:cNvPr id="0" name=""/>
        <dsp:cNvSpPr/>
      </dsp:nvSpPr>
      <dsp:spPr>
        <a:xfrm>
          <a:off x="1633241" y="3216290"/>
          <a:ext cx="5401184" cy="357914"/>
        </a:xfrm>
        <a:prstGeom prst="trapezoid">
          <a:avLst>
            <a:gd name="adj" fmla="val 75558"/>
          </a:avLst>
        </a:prstGeom>
        <a:solidFill>
          <a:srgbClr val="C1C1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«Демография»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78448" y="3216290"/>
        <a:ext cx="3510769" cy="357914"/>
      </dsp:txXfrm>
    </dsp:sp>
    <dsp:sp modelId="{EDE77EE5-2A28-482E-969F-97E6FC27F3F8}">
      <dsp:nvSpPr>
        <dsp:cNvPr id="0" name=""/>
        <dsp:cNvSpPr/>
      </dsp:nvSpPr>
      <dsp:spPr>
        <a:xfrm>
          <a:off x="1334671" y="3574204"/>
          <a:ext cx="5998323" cy="395153"/>
        </a:xfrm>
        <a:prstGeom prst="trapezoid">
          <a:avLst>
            <a:gd name="adj" fmla="val 75558"/>
          </a:avLst>
        </a:prstGeom>
        <a:solidFill>
          <a:srgbClr val="C1C1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«Здравоохранение»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84378" y="3574204"/>
        <a:ext cx="3898910" cy="395153"/>
      </dsp:txXfrm>
    </dsp:sp>
    <dsp:sp modelId="{8DEECDA1-7F1C-48B5-8FB9-E4E8DCE9599D}">
      <dsp:nvSpPr>
        <dsp:cNvPr id="0" name=""/>
        <dsp:cNvSpPr/>
      </dsp:nvSpPr>
      <dsp:spPr>
        <a:xfrm>
          <a:off x="711503" y="3969358"/>
          <a:ext cx="7244660" cy="824756"/>
        </a:xfrm>
        <a:prstGeom prst="trapezoid">
          <a:avLst>
            <a:gd name="adj" fmla="val 75558"/>
          </a:avLst>
        </a:prstGeom>
        <a:solidFill>
          <a:srgbClr val="C1C1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«Производительность труда                                           и поддержка занятости»                                                                                 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979318" y="3969358"/>
        <a:ext cx="4709029" cy="824756"/>
      </dsp:txXfrm>
    </dsp:sp>
    <dsp:sp modelId="{60282AA1-EEE5-4003-9145-D6AE350BDFF8}">
      <dsp:nvSpPr>
        <dsp:cNvPr id="0" name=""/>
        <dsp:cNvSpPr/>
      </dsp:nvSpPr>
      <dsp:spPr>
        <a:xfrm>
          <a:off x="0" y="4794114"/>
          <a:ext cx="8667667" cy="941667"/>
        </a:xfrm>
        <a:prstGeom prst="trapezoid">
          <a:avLst>
            <a:gd name="adj" fmla="val 75558"/>
          </a:avLst>
        </a:prstGeom>
        <a:solidFill>
          <a:srgbClr val="C1C1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«Малое и среднее предпринимательство                              и поддержка индивидуальной               предпринимательской инициативы»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516841" y="4794114"/>
        <a:ext cx="5633983" cy="941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93" cy="341458"/>
          </a:xfrm>
          <a:prstGeom prst="rect">
            <a:avLst/>
          </a:prstGeom>
        </p:spPr>
        <p:txBody>
          <a:bodyPr vert="horz" lIns="91401" tIns="45703" rIns="91401" bIns="457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5623248" y="0"/>
            <a:ext cx="4303393" cy="341458"/>
          </a:xfrm>
          <a:prstGeom prst="rect">
            <a:avLst/>
          </a:prstGeom>
        </p:spPr>
        <p:txBody>
          <a:bodyPr vert="horz" lIns="91401" tIns="45703" rIns="91401" bIns="457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76B25E-03F6-4930-8305-108C4C4A909A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3393" cy="341457"/>
          </a:xfrm>
          <a:prstGeom prst="rect">
            <a:avLst/>
          </a:prstGeom>
        </p:spPr>
        <p:txBody>
          <a:bodyPr vert="horz" lIns="91401" tIns="45703" rIns="91401" bIns="457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5623248" y="6456219"/>
            <a:ext cx="4303393" cy="341457"/>
          </a:xfrm>
          <a:prstGeom prst="rect">
            <a:avLst/>
          </a:prstGeom>
        </p:spPr>
        <p:txBody>
          <a:bodyPr vert="horz" wrap="square" lIns="91401" tIns="45703" rIns="91401" bIns="457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50D6BA7-6BF7-4BB4-A8BF-42FA2B399AF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31478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93" cy="341458"/>
          </a:xfrm>
          <a:prstGeom prst="rect">
            <a:avLst/>
          </a:prstGeom>
        </p:spPr>
        <p:txBody>
          <a:bodyPr vert="horz" lIns="91401" tIns="45703" rIns="91401" bIns="457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5623248" y="0"/>
            <a:ext cx="4303393" cy="341458"/>
          </a:xfrm>
          <a:prstGeom prst="rect">
            <a:avLst/>
          </a:prstGeom>
        </p:spPr>
        <p:txBody>
          <a:bodyPr vert="horz" lIns="91401" tIns="45703" rIns="91401" bIns="457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0B240D-83CC-487E-90EF-371B0AC043F5}" type="datetimeFigureOut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3" rIns="91401" bIns="45703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991872" y="3269808"/>
            <a:ext cx="7944481" cy="2678158"/>
          </a:xfrm>
          <a:prstGeom prst="rect">
            <a:avLst/>
          </a:prstGeom>
        </p:spPr>
        <p:txBody>
          <a:bodyPr vert="horz" lIns="91401" tIns="45703" rIns="91401" bIns="45703" rtlCol="0"/>
          <a:lstStyle/>
          <a:p>
            <a:pPr lvl="0"/>
            <a:r>
              <a:rPr lang="uk-UA" noProof="0"/>
              <a:t>Редагувати стиль зразка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3393" cy="341457"/>
          </a:xfrm>
          <a:prstGeom prst="rect">
            <a:avLst/>
          </a:prstGeom>
        </p:spPr>
        <p:txBody>
          <a:bodyPr vert="horz" lIns="91401" tIns="45703" rIns="91401" bIns="457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5623248" y="6456219"/>
            <a:ext cx="4303393" cy="341457"/>
          </a:xfrm>
          <a:prstGeom prst="rect">
            <a:avLst/>
          </a:prstGeom>
        </p:spPr>
        <p:txBody>
          <a:bodyPr vert="horz" wrap="square" lIns="91401" tIns="45703" rIns="91401" bIns="457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BD20AC5-C528-475A-8834-58C91637B35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2397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20AC5-C528-475A-8834-58C91637B35F}" type="slidenum">
              <a:rPr lang="uk-UA" altLang="ru-RU" smtClean="0"/>
              <a:pPr>
                <a:defRPr/>
              </a:pPr>
              <a:t>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2787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AEE7FB-86AE-493D-863D-82670CA2E09D}" type="slidenum">
              <a:rPr lang="uk-UA" altLang="ru-RU"/>
              <a:pPr/>
              <a:t>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9347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B368B4-4526-4A16-96E6-ED676053760C}" type="slidenum">
              <a:rPr lang="uk-UA" altLang="ru-RU"/>
              <a:pPr/>
              <a:t>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8969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29851A-5932-4ABB-B929-DA80B7CA77C4}" type="slidenum">
              <a:rPr lang="uk-UA" altLang="ru-RU"/>
              <a:pPr/>
              <a:t>4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0726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2F6C0E-4F4D-4FA1-AFD9-6381BBBBF901}" type="slidenum">
              <a:rPr lang="uk-UA" altLang="ru-RU"/>
              <a:pPr/>
              <a:t>10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4769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62CE0F-96E4-4C72-ABB6-837EDE1E06E4}" type="slidenum">
              <a:rPr lang="uk-UA" altLang="ru-RU"/>
              <a:pPr/>
              <a:t>11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0671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375" y="3350703"/>
            <a:ext cx="7264400" cy="1143317"/>
          </a:xfrm>
        </p:spPr>
        <p:txBody>
          <a:bodyPr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4360393"/>
            <a:ext cx="724408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49274"/>
            <a:ext cx="10515600" cy="66606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39432" y="1422653"/>
            <a:ext cx="5369391" cy="49225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405376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457581"/>
            <a:ext cx="2743200" cy="365125"/>
          </a:xfrm>
        </p:spPr>
        <p:txBody>
          <a:bodyPr/>
          <a:lstStyle>
            <a:lvl1pPr>
              <a:defRPr sz="1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43D7FC-1610-453C-99B6-C829A9A66365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10515600" cy="63057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43605" y="1373801"/>
            <a:ext cx="5265074" cy="61704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20" name="Місце для тексту 19"/>
          <p:cNvSpPr>
            <a:spLocks noGrp="1"/>
          </p:cNvSpPr>
          <p:nvPr>
            <p:ph type="body" sz="quarter" idx="11"/>
          </p:nvPr>
        </p:nvSpPr>
        <p:spPr>
          <a:xfrm>
            <a:off x="1631950" y="2071626"/>
            <a:ext cx="5289550" cy="393780"/>
          </a:xfrm>
        </p:spPr>
        <p:txBody>
          <a:bodyPr>
            <a:normAutofit/>
          </a:bodyPr>
          <a:lstStyle>
            <a:lvl2pPr marL="252000" indent="0">
              <a:buNone/>
              <a:defRPr sz="2000">
                <a:solidFill>
                  <a:srgbClr val="6B6666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368864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492875"/>
            <a:ext cx="2743200" cy="365125"/>
          </a:xfrm>
        </p:spPr>
        <p:txBody>
          <a:bodyPr/>
          <a:lstStyle>
            <a:lvl1pPr>
              <a:defRPr sz="1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F4D2E-204E-42F2-ABC1-A9791F516A3F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7375" y="2589005"/>
            <a:ext cx="3811005" cy="1143317"/>
          </a:xfrm>
        </p:spPr>
        <p:txBody>
          <a:bodyPr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44570" y="2464376"/>
            <a:ext cx="6223543" cy="12742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5335267" y="1157468"/>
            <a:ext cx="6232846" cy="1168400"/>
          </a:xfrm>
        </p:spPr>
        <p:txBody>
          <a:bodyPr anchor="b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Місце для діаграми 6"/>
          <p:cNvSpPr>
            <a:spLocks noGrp="1"/>
          </p:cNvSpPr>
          <p:nvPr>
            <p:ph type="chart" sz="quarter" idx="11"/>
          </p:nvPr>
        </p:nvSpPr>
        <p:spPr>
          <a:xfrm>
            <a:off x="5348288" y="3298825"/>
            <a:ext cx="6219825" cy="30099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диаграммы</a:t>
            </a:r>
            <a:endParaRPr lang="uk-UA" noProof="0" dirty="0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quarter" idx="12"/>
          </p:nvPr>
        </p:nvSpPr>
        <p:spPr>
          <a:xfrm>
            <a:off x="587375" y="4884738"/>
            <a:ext cx="3857303" cy="14239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Місце для номера слайда 17"/>
          <p:cNvSpPr>
            <a:spLocks noGrp="1"/>
          </p:cNvSpPr>
          <p:nvPr>
            <p:ph type="sldNum" sz="quarter" idx="13"/>
          </p:nvPr>
        </p:nvSpPr>
        <p:spPr>
          <a:xfrm>
            <a:off x="8861425" y="6492875"/>
            <a:ext cx="2743200" cy="365125"/>
          </a:xfrm>
        </p:spPr>
        <p:txBody>
          <a:bodyPr/>
          <a:lstStyle>
            <a:lvl1pPr>
              <a:defRPr sz="1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708A03-0C37-4061-9B3A-AE194A83B3EA}" type="slidenum">
              <a:rPr lang="uk-UA" altLang="ru-RU" smtClean="0"/>
              <a:pPr>
                <a:defRPr/>
              </a:pPr>
              <a:t>‹#›</a:t>
            </a:fld>
            <a:endParaRPr lang="uk-UA" alt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</a:p>
        </p:txBody>
      </p:sp>
      <p:sp>
        <p:nvSpPr>
          <p:cNvPr id="4099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Редагувати стиль зразка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B40E95-723D-4FB9-9899-9E9D04E49C42}" type="datetime1">
              <a:rPr lang="uk-UA"/>
              <a:pPr>
                <a:defRPr/>
              </a:pPr>
              <a:t>11.04.2019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A0CA8B-6423-4C3C-B278-846748401DC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2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ctrTitle"/>
          </p:nvPr>
        </p:nvSpPr>
        <p:spPr>
          <a:xfrm>
            <a:off x="362857" y="2307771"/>
            <a:ext cx="8276318" cy="239149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262626"/>
                </a:solidFill>
              </a:rPr>
              <a:t>Реализация пилотного проекта </a:t>
            </a:r>
            <a:r>
              <a:rPr lang="ru-RU" altLang="ru-RU" dirty="0" smtClean="0">
                <a:solidFill>
                  <a:srgbClr val="262626"/>
                </a:solidFill>
              </a:rPr>
              <a:t/>
            </a:r>
            <a:br>
              <a:rPr lang="ru-RU" altLang="ru-RU" dirty="0" smtClean="0">
                <a:solidFill>
                  <a:srgbClr val="262626"/>
                </a:solidFill>
              </a:rPr>
            </a:br>
            <a:r>
              <a:rPr lang="ru-RU" altLang="ru-RU" dirty="0" smtClean="0">
                <a:solidFill>
                  <a:srgbClr val="262626"/>
                </a:solidFill>
              </a:rPr>
              <a:t>по </a:t>
            </a:r>
            <a:r>
              <a:rPr lang="ru-RU" altLang="ru-RU" dirty="0">
                <a:solidFill>
                  <a:srgbClr val="262626"/>
                </a:solidFill>
              </a:rPr>
              <a:t>повышению реального дохода граждан, снижению </a:t>
            </a:r>
            <a:r>
              <a:rPr lang="ru-RU" altLang="ru-RU" dirty="0" smtClean="0">
                <a:solidFill>
                  <a:srgbClr val="262626"/>
                </a:solidFill>
              </a:rPr>
              <a:t>уровня бедности в </a:t>
            </a:r>
            <a:r>
              <a:rPr lang="ru-RU" altLang="ru-RU" dirty="0">
                <a:solidFill>
                  <a:srgbClr val="262626"/>
                </a:solidFill>
              </a:rPr>
              <a:t>Нижегородской </a:t>
            </a:r>
            <a:r>
              <a:rPr lang="ru-RU" altLang="ru-RU" dirty="0" smtClean="0">
                <a:solidFill>
                  <a:srgbClr val="262626"/>
                </a:solidFill>
              </a:rPr>
              <a:t>области </a:t>
            </a:r>
            <a:endParaRPr lang="uk-UA" altLang="ru-RU" dirty="0">
              <a:solidFill>
                <a:srgbClr val="262626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1681" y="5553075"/>
            <a:ext cx="7143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04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Заместитель Губернатора, </a:t>
            </a:r>
          </a:p>
          <a:p>
            <a:pPr indent="904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заместитель Председателя Правительства Нижегородской области </a:t>
            </a:r>
          </a:p>
          <a:p>
            <a:pPr indent="904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Андрей Николаевич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Гнеушев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2431" y="6550223"/>
            <a:ext cx="136870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Апрель</a:t>
            </a:r>
            <a:r>
              <a:rPr lang="ru-RU" sz="1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2019 года</a:t>
            </a:r>
            <a:endParaRPr lang="ru-RU" sz="7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492875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uk-UA" altLang="ru-RU" dirty="0"/>
          </a:p>
          <a:p>
            <a:fld id="{4A8B1DB8-319B-4BE8-991F-E5363009C9EA}" type="slidenum">
              <a:rPr lang="uk-UA" altLang="ru-RU"/>
              <a:pPr/>
              <a:t>10</a:t>
            </a:fld>
            <a:endParaRPr lang="uk-UA" altLang="ru-RU" dirty="0"/>
          </a:p>
          <a:p>
            <a:endParaRPr lang="uk-UA" alt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667000" y="833438"/>
            <a:ext cx="7956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Calibri (Основной текст)"/>
              </a:rPr>
              <a:t> </a:t>
            </a: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0245725" y="3340560"/>
            <a:ext cx="1719263" cy="11695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latin typeface="+mn-lt"/>
              </a:rPr>
              <a:t>Контроль за расходами денежной выплаты по </a:t>
            </a:r>
            <a:r>
              <a:rPr lang="ru-RU" altLang="ru-RU" sz="1400" b="1" dirty="0"/>
              <a:t>социальному контракту</a:t>
            </a:r>
            <a:endParaRPr lang="ru-RU" altLang="ru-RU" sz="1400" b="1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4557" y="3340560"/>
            <a:ext cx="2144149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atin typeface="+mn-lt"/>
              </a:rPr>
              <a:t>Право заключения социального контракта и контроль реализации.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atin typeface="+mn-lt"/>
              </a:rPr>
              <a:t>Равная ответственность социальных партнеров за реализацию социального контракта с занесением информации в ЕГИССО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459788" y="3340560"/>
            <a:ext cx="1736725" cy="11699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latin typeface="+mn-lt"/>
              </a:rPr>
              <a:t>Квотирование рабочих мест для участников </a:t>
            </a:r>
            <a:r>
              <a:rPr lang="ru-RU" altLang="ru-RU" sz="1400" b="1" dirty="0"/>
              <a:t>социального контракта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496050" y="3340560"/>
            <a:ext cx="1743075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latin typeface="+mn-lt"/>
              </a:rPr>
              <a:t>Введение электронных карт для перечисления денежных средств по </a:t>
            </a:r>
            <a:r>
              <a:rPr lang="ru-RU" altLang="ru-RU" sz="1400" b="1" dirty="0"/>
              <a:t>социальному контракту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92202" y="3340560"/>
            <a:ext cx="1763713" cy="2246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latin typeface="+mn-lt"/>
              </a:rPr>
              <a:t>Личная ответственность гражданина за исполнение </a:t>
            </a:r>
            <a:r>
              <a:rPr lang="ru-RU" altLang="ru-RU" sz="1400" b="1" dirty="0"/>
              <a:t>социального контракта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atin typeface="+mn-lt"/>
              </a:rPr>
              <a:t> в части целевого расходования денежных средств и программы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5400000">
            <a:off x="5992813" y="-2850294"/>
            <a:ext cx="296862" cy="9926638"/>
          </a:xfrm>
          <a:prstGeom prst="lef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rgbClr val="C79478"/>
              </a:solidFill>
            </a:endParaRPr>
          </a:p>
        </p:txBody>
      </p:sp>
      <p:sp>
        <p:nvSpPr>
          <p:cNvPr id="15" name="Прямоугольник 25"/>
          <p:cNvSpPr>
            <a:spLocks noChangeArrowheads="1"/>
          </p:cNvSpPr>
          <p:nvPr/>
        </p:nvSpPr>
        <p:spPr bwMode="auto">
          <a:xfrm>
            <a:off x="2459038" y="3340560"/>
            <a:ext cx="2076450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>
                <a:latin typeface="+mn-lt"/>
              </a:rPr>
              <a:t>Расширение критериев нуждаемости при составлении социального контракта</a:t>
            </a:r>
          </a:p>
        </p:txBody>
      </p:sp>
      <p:pic>
        <p:nvPicPr>
          <p:cNvPr id="16" name="Picture 4" descr="https://cdn3.iconfinder.com/data/icons/construction-and-engineering/512/7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379639" y="1134910"/>
            <a:ext cx="936777" cy="936778"/>
          </a:xfrm>
          <a:prstGeom prst="rect">
            <a:avLst/>
          </a:prstGeom>
          <a:noFill/>
          <a:extLst/>
        </p:spPr>
      </p:pic>
      <p:pic>
        <p:nvPicPr>
          <p:cNvPr id="22542" name="Picture 2" descr="https://cdn12.picryl.com/photo/2016/12/31/icon-plus-increase-809a0b-1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2248756"/>
            <a:ext cx="8604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" descr="https://cdn12.picryl.com/photo/2016/12/31/icon-plus-increase-809a0b-1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1175" y="2263044"/>
            <a:ext cx="860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" descr="https://cdn12.picryl.com/photo/2016/12/31/icon-plus-increase-809a0b-1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675" y="2261456"/>
            <a:ext cx="8604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2" descr="https://cdn12.picryl.com/photo/2016/12/31/icon-plus-increase-809a0b-1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375" y="2261456"/>
            <a:ext cx="860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" descr="https://cdn12.picryl.com/photo/2016/12/31/icon-plus-increase-809a0b-1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1588" y="2261456"/>
            <a:ext cx="860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3459186" y="1355385"/>
            <a:ext cx="573618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Социальный контракт – как </a:t>
            </a:r>
            <a:r>
              <a:rPr lang="ru-RU" altLang="ru-RU" sz="2400" b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ТЕХНОЛОГИЯ</a:t>
            </a:r>
          </a:p>
        </p:txBody>
      </p:sp>
      <p:pic>
        <p:nvPicPr>
          <p:cNvPr id="22548" name="Picture 2" descr="https://cdn12.picryl.com/photo/2016/12/31/icon-plus-increase-809a0b-1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7688" y="2267806"/>
            <a:ext cx="860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4" y="2288588"/>
            <a:ext cx="879331" cy="879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1" y="2289607"/>
            <a:ext cx="879331" cy="879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15" y="2289607"/>
            <a:ext cx="879331" cy="879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5" y="2263044"/>
            <a:ext cx="879331" cy="879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11" y="2248900"/>
            <a:ext cx="879331" cy="879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234" y="2289607"/>
            <a:ext cx="879331" cy="879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C8206B5D-2745-40FC-8FF7-FCA2D1D32707}"/>
              </a:ext>
            </a:extLst>
          </p:cNvPr>
          <p:cNvSpPr txBox="1">
            <a:spLocks/>
          </p:cNvSpPr>
          <p:nvPr/>
        </p:nvSpPr>
        <p:spPr bwMode="auto">
          <a:xfrm>
            <a:off x="587375" y="237506"/>
            <a:ext cx="10924687" cy="9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dirty="0">
                <a:solidFill>
                  <a:srgbClr val="262626"/>
                </a:solidFill>
                <a:cs typeface="Times New Roman" panose="02020603050405020304" pitchFamily="18" charset="0"/>
              </a:rPr>
              <a:t>Социальный контракт – особый вид государственной помощи </a:t>
            </a:r>
            <a:r>
              <a:rPr lang="ru-RU" altLang="ru-RU" dirty="0">
                <a:solidFill>
                  <a:srgbClr val="26262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Текст 12"/>
          <p:cNvSpPr>
            <a:spLocks noGrp="1"/>
          </p:cNvSpPr>
          <p:nvPr>
            <p:ph type="body" sz="quarter" idx="12"/>
          </p:nvPr>
        </p:nvSpPr>
        <p:spPr>
          <a:xfrm>
            <a:off x="5773947" y="923130"/>
            <a:ext cx="1839913" cy="800100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Calibri (Основной текст)"/>
                <a:cs typeface="Times New Roman" pitchFamily="18" charset="0"/>
              </a:rPr>
              <a:t>Позволит:</a:t>
            </a: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Calibri (Основной текст)"/>
            </a:endParaRPr>
          </a:p>
        </p:txBody>
      </p:sp>
      <p:sp>
        <p:nvSpPr>
          <p:cNvPr id="24578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486783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uk-UA" altLang="ru-RU" dirty="0"/>
          </a:p>
          <a:p>
            <a:fld id="{4B01F499-1796-46D1-B76A-3BFA7587603E}" type="slidenum">
              <a:rPr lang="uk-UA" altLang="ru-RU"/>
              <a:pPr/>
              <a:t>11</a:t>
            </a:fld>
            <a:endParaRPr lang="uk-UA" altLang="ru-RU" dirty="0"/>
          </a:p>
          <a:p>
            <a:endParaRPr lang="uk-UA" alt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1699425"/>
              </p:ext>
            </p:extLst>
          </p:nvPr>
        </p:nvGraphicFramePr>
        <p:xfrm>
          <a:off x="726271" y="1854605"/>
          <a:ext cx="4991623" cy="407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87"/>
          <a:stretch>
            <a:fillRect/>
          </a:stretch>
        </p:blipFill>
        <p:spPr bwMode="auto">
          <a:xfrm>
            <a:off x="5224506" y="1723230"/>
            <a:ext cx="6494300" cy="448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5B7246B-7D67-4D83-A0AD-C9D5CCFD4995}"/>
              </a:ext>
            </a:extLst>
          </p:cNvPr>
          <p:cNvSpPr txBox="1">
            <a:spLocks/>
          </p:cNvSpPr>
          <p:nvPr/>
        </p:nvSpPr>
        <p:spPr bwMode="auto">
          <a:xfrm>
            <a:off x="587374" y="294822"/>
            <a:ext cx="10924687" cy="9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/>
            <a:r>
              <a:rPr lang="ru-RU" altLang="ru-RU" dirty="0">
                <a:latin typeface="Calibri (Основной текст)"/>
                <a:cs typeface="Times New Roman" pitchFamily="18" charset="0"/>
              </a:rPr>
              <a:t>Предложения по совершенствованию ЕГИССО</a:t>
            </a:r>
            <a:endParaRPr lang="ru-RU" altLang="ru-RU" dirty="0">
              <a:latin typeface="Calibri (Основной текст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13277020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036114" y="136192"/>
            <a:ext cx="10743923" cy="516952"/>
          </a:xfrm>
        </p:spPr>
        <p:txBody>
          <a:bodyPr/>
          <a:lstStyle/>
          <a:p>
            <a:pPr algn="ctr"/>
            <a:r>
              <a:rPr lang="ru-RU" dirty="0" smtClean="0"/>
              <a:t>Социальный контракт Нижегородской области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>
          <a:xfrm>
            <a:off x="8980178" y="6516857"/>
            <a:ext cx="2743200" cy="365125"/>
          </a:xfrm>
        </p:spPr>
        <p:txBody>
          <a:bodyPr/>
          <a:lstStyle/>
          <a:p>
            <a:pPr>
              <a:defRPr/>
            </a:pPr>
            <a:fld id="{F6708A03-0C37-4061-9B3A-AE194A83B3EA}" type="slidenum">
              <a:rPr lang="uk-UA" altLang="ru-RU" smtClean="0"/>
              <a:pPr>
                <a:defRPr/>
              </a:pPr>
              <a:t>12</a:t>
            </a:fld>
            <a:endParaRPr lang="uk-UA" altLang="ru-RU"/>
          </a:p>
        </p:txBody>
      </p:sp>
      <p:sp>
        <p:nvSpPr>
          <p:cNvPr id="8" name="TextBox 7"/>
          <p:cNvSpPr txBox="1"/>
          <p:nvPr/>
        </p:nvSpPr>
        <p:spPr>
          <a:xfrm>
            <a:off x="2383199" y="6114645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2018 - 2019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7776" y="6114646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2020 - 2024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28351" y="1163790"/>
            <a:ext cx="51816" cy="5237018"/>
          </a:xfrm>
          <a:prstGeom prst="line">
            <a:avLst/>
          </a:prstGeom>
          <a:ln w="57150">
            <a:solidFill>
              <a:srgbClr val="D2D2D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0031" y="778697"/>
            <a:ext cx="340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Гражданин + </a:t>
            </a:r>
          </a:p>
          <a:p>
            <a:pPr algn="r"/>
            <a:r>
              <a:rPr lang="ru-RU" dirty="0" smtClean="0">
                <a:latin typeface="+mn-lt"/>
              </a:rPr>
              <a:t>Органы </a:t>
            </a:r>
            <a:r>
              <a:rPr lang="ru-RU" dirty="0">
                <a:latin typeface="+mn-lt"/>
              </a:rPr>
              <a:t>социальной защиты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7519" y="778697"/>
            <a:ext cx="455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Гражданин + Межведомственное </a:t>
            </a:r>
          </a:p>
          <a:p>
            <a:r>
              <a:rPr lang="ru-RU" dirty="0" smtClean="0">
                <a:latin typeface="+mn-lt"/>
              </a:rPr>
              <a:t>взаимодействие с соц. партнерами</a:t>
            </a:r>
            <a:endParaRPr lang="ru-RU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0062" y="2200008"/>
            <a:ext cx="261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Низкий фиксированный</a:t>
            </a:r>
            <a:endParaRPr lang="ru-R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3334" y="2169836"/>
            <a:ext cx="45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 учетом индивидуальной потребности</a:t>
            </a:r>
            <a:endParaRPr lang="ru-RU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8619" y="2875351"/>
            <a:ext cx="133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Отсутствует</a:t>
            </a:r>
            <a:endParaRPr lang="ru-RU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8929" y="4873210"/>
            <a:ext cx="432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Обязательное выполнение условий контракта</a:t>
            </a:r>
            <a:endParaRPr lang="ru-RU" dirty="0">
              <a:latin typeface="+mn-lt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23313" y="889835"/>
            <a:ext cx="2681326" cy="42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УЧАСТНИКИ</a:t>
            </a:r>
            <a:endParaRPr lang="ru-RU" sz="20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39504" y="2177448"/>
            <a:ext cx="2681326" cy="4167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РАЗМЕР ВЫПЛАТЫ</a:t>
            </a:r>
            <a:endParaRPr lang="ru-RU" sz="20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58938" y="4969539"/>
            <a:ext cx="2681326" cy="4113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МОТИВАЦИЯ</a:t>
            </a:r>
            <a:endParaRPr lang="ru-RU" sz="2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39504" y="2855349"/>
            <a:ext cx="2716951" cy="4093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СОЦИАЛЬНАЯ КАРТА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997934" y="3537425"/>
            <a:ext cx="243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От 3 месяцев до 1 года</a:t>
            </a:r>
            <a:endParaRPr lang="ru-RU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37519" y="2895354"/>
            <a:ext cx="327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Безналичная система расчетов</a:t>
            </a:r>
            <a:endParaRPr lang="ru-RU" dirty="0">
              <a:latin typeface="+mn-lt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58938" y="4200652"/>
            <a:ext cx="2681326" cy="52900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КОНТРОЛЬНОЕ СОПРОВОЖДЕНИЕ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98620" y="4280489"/>
            <a:ext cx="133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Отсутствует</a:t>
            </a:r>
            <a:endParaRPr lang="ru-RU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37519" y="4141989"/>
            <a:ext cx="432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Сопровождение семьи на период             до 5 лет</a:t>
            </a:r>
            <a:endParaRPr lang="ru-RU" dirty="0">
              <a:latin typeface="+mn-lt"/>
            </a:endParaRPr>
          </a:p>
        </p:txBody>
      </p:sp>
      <p:pic>
        <p:nvPicPr>
          <p:cNvPr id="46" name="Picture 2" descr="https://fixorg.ru/images/articles/znak_pomoshi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73" y="6151063"/>
            <a:ext cx="562171" cy="5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4739504" y="5615870"/>
            <a:ext cx="2681326" cy="42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273956" y="5504732"/>
            <a:ext cx="327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Оказание помощи</a:t>
            </a:r>
          </a:p>
          <a:p>
            <a:pPr algn="r"/>
            <a:r>
              <a:rPr lang="ru-RU" dirty="0" smtClean="0">
                <a:latin typeface="+mn-lt"/>
              </a:rPr>
              <a:t>в трудной жизненной ситуации</a:t>
            </a:r>
            <a:endParaRPr lang="ru-RU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37519" y="5643231"/>
            <a:ext cx="455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Вывод семьи из состояния бедности</a:t>
            </a:r>
            <a:endParaRPr lang="ru-RU" dirty="0">
              <a:latin typeface="+mn-lt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745088" y="1517235"/>
            <a:ext cx="2681326" cy="42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ИПА</a:t>
            </a:r>
            <a:endParaRPr lang="ru-RU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020054" y="1544597"/>
            <a:ext cx="240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Низкая эффективность</a:t>
            </a:r>
            <a:endParaRPr lang="ru-RU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37519" y="1544597"/>
            <a:ext cx="455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Высокоэффективна. Индивидуальна</a:t>
            </a:r>
            <a:endParaRPr lang="ru-RU" dirty="0">
              <a:latin typeface="+mn-lt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785029" y="3516434"/>
            <a:ext cx="2681326" cy="4113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СРОК ДЕЙСТВИЯ</a:t>
            </a:r>
            <a:endParaRPr lang="ru-RU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573334" y="3537425"/>
            <a:ext cx="24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От 3 месяцев до 1,5 лет</a:t>
            </a:r>
            <a:endParaRPr lang="ru-RU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98620" y="4990530"/>
            <a:ext cx="133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+mn-lt"/>
              </a:rPr>
              <a:t>Отсутствует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28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679450" y="2484438"/>
            <a:ext cx="8280400" cy="2189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412929"/>
                </a:solidFill>
                <a:cs typeface="Times New Roman" pitchFamily="18" charset="0"/>
              </a:rPr>
              <a:t>СПАСИБО ЗА ВНИМАНИЕ!</a:t>
            </a:r>
            <a:endParaRPr lang="uk-UA" altLang="ru-RU" sz="4000" dirty="0">
              <a:solidFill>
                <a:srgbClr val="412929"/>
              </a:solidFill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8D5E86-70B1-41BF-AEFE-6363400CAF77}"/>
              </a:ext>
            </a:extLst>
          </p:cNvPr>
          <p:cNvSpPr txBox="1"/>
          <p:nvPr/>
        </p:nvSpPr>
        <p:spPr>
          <a:xfrm>
            <a:off x="9705304" y="6550223"/>
            <a:ext cx="120295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Март 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2019 года</a:t>
            </a:r>
            <a:endParaRPr lang="ru-RU" sz="7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8C27E2F0-BA4B-46D5-876B-7B807D053053}"/>
              </a:ext>
            </a:extLst>
          </p:cNvPr>
          <p:cNvSpPr txBox="1">
            <a:spLocks/>
          </p:cNvSpPr>
          <p:nvPr/>
        </p:nvSpPr>
        <p:spPr bwMode="auto">
          <a:xfrm>
            <a:off x="587375" y="237506"/>
            <a:ext cx="11590317" cy="9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altLang="ru-RU" dirty="0">
                <a:solidFill>
                  <a:srgbClr val="412929"/>
                </a:solidFill>
              </a:rPr>
              <a:t>Структура населения Нижегородской области</a:t>
            </a:r>
          </a:p>
        </p:txBody>
      </p:sp>
      <p:sp>
        <p:nvSpPr>
          <p:cNvPr id="11266" name="Місце для номера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uk-UA" altLang="ru-RU"/>
          </a:p>
          <a:p>
            <a:fld id="{E085309B-835D-4F0A-9AF2-8E6F7132C845}" type="slidenum">
              <a:rPr lang="uk-UA" altLang="ru-RU"/>
              <a:pPr/>
              <a:t>2</a:t>
            </a:fld>
            <a:endParaRPr lang="uk-UA" altLang="ru-RU"/>
          </a:p>
          <a:p>
            <a:endParaRPr lang="uk-UA" alt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587374" y="1058748"/>
            <a:ext cx="109079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 smtClean="0">
                <a:latin typeface="Calibri (Основной текст)"/>
              </a:rPr>
              <a:t>Количество </a:t>
            </a:r>
            <a:r>
              <a:rPr lang="ru-RU" altLang="ru-RU" sz="1600" dirty="0">
                <a:latin typeface="Calibri (Основной текст)"/>
              </a:rPr>
              <a:t>жителей Нижегородской области – 3 234 752 </a:t>
            </a:r>
            <a:r>
              <a:rPr lang="ru-RU" altLang="ru-RU" sz="1600" dirty="0" smtClean="0">
                <a:latin typeface="Calibri (Основной текст)"/>
              </a:rPr>
              <a:t>человек</a:t>
            </a:r>
          </a:p>
          <a:p>
            <a:pPr algn="just" eaLnBrk="1" hangingPunct="1"/>
            <a:r>
              <a:rPr lang="ru-RU" altLang="ru-RU" sz="1600" dirty="0" smtClean="0">
                <a:latin typeface="Calibri (Основной текст)"/>
              </a:rPr>
              <a:t>Всего </a:t>
            </a:r>
            <a:r>
              <a:rPr lang="ru-RU" altLang="ru-RU" sz="1600" dirty="0">
                <a:latin typeface="Calibri (Основной текст)"/>
              </a:rPr>
              <a:t>322 750 человек (9,9% населения Нижегородской </a:t>
            </a:r>
            <a:r>
              <a:rPr lang="ru-RU" altLang="ru-RU" sz="1600" dirty="0" smtClean="0">
                <a:latin typeface="Calibri (Основной текст)"/>
              </a:rPr>
              <a:t>области) имеют доход менее </a:t>
            </a:r>
            <a:r>
              <a:rPr lang="ru-RU" altLang="ru-RU" sz="1600" dirty="0">
                <a:latin typeface="Calibri (Основной текст)"/>
              </a:rPr>
              <a:t>величины прожиточного минимума на одного человека.</a:t>
            </a:r>
          </a:p>
          <a:p>
            <a:pPr algn="just" eaLnBrk="1" hangingPunct="1"/>
            <a:endParaRPr lang="ru-RU" altLang="ru-RU" sz="1600" dirty="0">
              <a:solidFill>
                <a:srgbClr val="FF0000"/>
              </a:solidFill>
              <a:latin typeface="Calibri (Основной текст)"/>
            </a:endParaRPr>
          </a:p>
          <a:p>
            <a:pPr eaLnBrk="1" hangingPunct="1"/>
            <a:endParaRPr lang="ru-RU" altLang="ru-RU" sz="1600" dirty="0"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375" y="6323806"/>
            <a:ext cx="6096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Источник:  </a:t>
            </a:r>
            <a:r>
              <a:rPr lang="ru-RU" sz="1600" dirty="0">
                <a:latin typeface="+mn-lt"/>
                <a:cs typeface="Times New Roman" pitchFamily="18" charset="0"/>
              </a:rPr>
              <a:t>Официальные данные </a:t>
            </a:r>
            <a:r>
              <a:rPr lang="ru-RU" sz="1600" dirty="0" smtClean="0">
                <a:latin typeface="+mn-lt"/>
                <a:cs typeface="Times New Roman" pitchFamily="18" charset="0"/>
              </a:rPr>
              <a:t>статистики на 01.01.2018 г.</a:t>
            </a:r>
            <a:endParaRPr lang="ru-RU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11271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5129" y="2300098"/>
            <a:ext cx="5790765" cy="325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375" y="2300098"/>
            <a:ext cx="5340350" cy="313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492875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uk-UA" altLang="ru-RU"/>
          </a:p>
          <a:p>
            <a:fld id="{64395A80-5812-4068-A607-B82B90A5B5DA}" type="slidenum">
              <a:rPr lang="uk-UA" altLang="ru-RU"/>
              <a:pPr/>
              <a:t>3</a:t>
            </a:fld>
            <a:endParaRPr lang="uk-UA" altLang="ru-RU"/>
          </a:p>
          <a:p>
            <a:endParaRPr lang="uk-UA" alt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2574925" y="1362075"/>
            <a:ext cx="7956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Calibri (Основной текст)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6100" y="5599979"/>
            <a:ext cx="80391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Источник: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Единая межведомственная информационно-статистическая система </a:t>
            </a:r>
            <a:br>
              <a:rPr lang="ru-RU" sz="1600" dirty="0">
                <a:latin typeface="+mn-lt"/>
                <a:cs typeface="Times New Roman" pitchFamily="18" charset="0"/>
              </a:rPr>
            </a:br>
            <a:r>
              <a:rPr lang="ru-RU" sz="1600" dirty="0">
                <a:latin typeface="+mn-lt"/>
                <a:cs typeface="Times New Roman" pitchFamily="18" charset="0"/>
              </a:rPr>
              <a:t>(Единый Интернет-портал Росстата);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Бюллетень денежных доходов и расходов населения Нижегородской области</a:t>
            </a:r>
            <a:endParaRPr lang="ru-RU" sz="1600" dirty="0">
              <a:latin typeface="+mn-lt"/>
            </a:endParaRPr>
          </a:p>
        </p:txBody>
      </p:sp>
      <p:pic>
        <p:nvPicPr>
          <p:cNvPr id="1331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1125157"/>
            <a:ext cx="5470525" cy="410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5358" y="1125157"/>
            <a:ext cx="5470525" cy="410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DF1A0C2-216C-46E5-80A3-0DC6CCDACE83}"/>
              </a:ext>
            </a:extLst>
          </p:cNvPr>
          <p:cNvSpPr txBox="1">
            <a:spLocks/>
          </p:cNvSpPr>
          <p:nvPr/>
        </p:nvSpPr>
        <p:spPr bwMode="auto">
          <a:xfrm>
            <a:off x="587375" y="237506"/>
            <a:ext cx="11590317" cy="9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altLang="ru-RU" dirty="0">
                <a:solidFill>
                  <a:srgbClr val="412929"/>
                </a:solidFill>
              </a:rPr>
              <a:t>Составляющие денежных доходов населения </a:t>
            </a:r>
            <a:r>
              <a:rPr lang="ru-RU" altLang="ru-RU" dirty="0" smtClean="0">
                <a:solidFill>
                  <a:srgbClr val="412929"/>
                </a:solidFill>
              </a:rPr>
              <a:t>в 2018 году</a:t>
            </a:r>
            <a:endParaRPr lang="ru-RU" altLang="ru-RU" dirty="0">
              <a:solidFill>
                <a:srgbClr val="412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A3987BCD-4438-4C3E-B670-74823D03B777}"/>
              </a:ext>
            </a:extLst>
          </p:cNvPr>
          <p:cNvSpPr txBox="1">
            <a:spLocks/>
          </p:cNvSpPr>
          <p:nvPr/>
        </p:nvSpPr>
        <p:spPr bwMode="auto">
          <a:xfrm>
            <a:off x="546099" y="361331"/>
            <a:ext cx="11160126" cy="9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262626"/>
                </a:solidFill>
                <a:latin typeface="Calibri (Основной текст)"/>
                <a:cs typeface="Times New Roman" pitchFamily="18" charset="0"/>
              </a:rPr>
              <a:t>Структура расходов региона на меры социальной поддержки</a:t>
            </a:r>
            <a:endParaRPr lang="ru-RU" altLang="ru-RU" dirty="0">
              <a:solidFill>
                <a:srgbClr val="262626"/>
              </a:solidFill>
              <a:latin typeface="Calibri (Основной текст)"/>
            </a:endParaRPr>
          </a:p>
        </p:txBody>
      </p:sp>
      <p:sp>
        <p:nvSpPr>
          <p:cNvPr id="16386" name="Місце для номера слайда 4"/>
          <p:cNvSpPr>
            <a:spLocks noGrp="1"/>
          </p:cNvSpPr>
          <p:nvPr>
            <p:ph type="sldNum" sz="quarter" idx="13"/>
          </p:nvPr>
        </p:nvSpPr>
        <p:spPr bwMode="auto">
          <a:xfrm>
            <a:off x="8824913" y="6487330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uk-UA" altLang="ru-RU"/>
          </a:p>
          <a:p>
            <a:fld id="{2A766DEC-03D3-4D3B-A484-6A80390804A5}" type="slidenum">
              <a:rPr lang="uk-UA" altLang="ru-RU"/>
              <a:pPr/>
              <a:t>4</a:t>
            </a:fld>
            <a:endParaRPr lang="uk-UA" altLang="ru-RU"/>
          </a:p>
          <a:p>
            <a:endParaRPr lang="uk-UA" alt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1163" y="485775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527311"/>
              </p:ext>
            </p:extLst>
          </p:nvPr>
        </p:nvGraphicFramePr>
        <p:xfrm>
          <a:off x="546099" y="1290111"/>
          <a:ext cx="5939142" cy="421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92037" y="1759934"/>
            <a:ext cx="1385888" cy="2799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Все получатели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3780" y="3093772"/>
            <a:ext cx="1168400" cy="2799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Пенсионеры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6596" y="3218345"/>
            <a:ext cx="14173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Семьи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 детьми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A55B6E-2E2F-4CEF-8ABF-F0FF268B49DD}"/>
              </a:ext>
            </a:extLst>
          </p:cNvPr>
          <p:cNvSpPr/>
          <p:nvPr/>
        </p:nvSpPr>
        <p:spPr>
          <a:xfrm>
            <a:off x="546099" y="5837681"/>
            <a:ext cx="87367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dirty="0">
                <a:latin typeface="+mn-lt"/>
                <a:cs typeface="Times New Roman" pitchFamily="18" charset="0"/>
              </a:rPr>
              <a:t>Источник:  </a:t>
            </a:r>
          </a:p>
          <a:p>
            <a:pPr>
              <a:defRPr/>
            </a:pPr>
            <a:r>
              <a:rPr lang="ru-RU" altLang="ru-RU" sz="1400" dirty="0">
                <a:latin typeface="+mn-lt"/>
                <a:cs typeface="Times New Roman" pitchFamily="18" charset="0"/>
              </a:rPr>
              <a:t>1. Данные региональной АИС «Социальная помощь»</a:t>
            </a:r>
          </a:p>
          <a:p>
            <a:pPr>
              <a:defRPr/>
            </a:pPr>
            <a:r>
              <a:rPr lang="ru-RU" altLang="ru-RU" sz="1400" dirty="0">
                <a:latin typeface="+mn-lt"/>
                <a:cs typeface="Times New Roman" pitchFamily="18" charset="0"/>
              </a:rPr>
              <a:t>2. Структура расходов областного бюджета 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38832"/>
              </p:ext>
            </p:extLst>
          </p:nvPr>
        </p:nvGraphicFramePr>
        <p:xfrm>
          <a:off x="7029677" y="1662765"/>
          <a:ext cx="4584985" cy="367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277349" y="3686535"/>
            <a:ext cx="22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12929"/>
                </a:solidFill>
                <a:latin typeface="+mn-lt"/>
              </a:rPr>
              <a:t>255,9 </a:t>
            </a:r>
            <a:r>
              <a:rPr lang="ru-RU" sz="2000" b="1" dirty="0">
                <a:solidFill>
                  <a:srgbClr val="412929"/>
                </a:solidFill>
                <a:latin typeface="+mn-lt"/>
              </a:rPr>
              <a:t>тыс</a:t>
            </a:r>
            <a:r>
              <a:rPr lang="ru-RU" b="1" dirty="0">
                <a:solidFill>
                  <a:srgbClr val="412929"/>
                </a:solidFill>
                <a:latin typeface="+mn-lt"/>
              </a:rPr>
              <a:t>. чел.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321" y="2039911"/>
            <a:ext cx="1505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rgbClr val="412929"/>
                </a:solidFill>
                <a:latin typeface="+mn-lt"/>
              </a:rPr>
              <a:t>64,3 </a:t>
            </a:r>
            <a:r>
              <a:rPr lang="ru-RU" sz="2000" b="1" dirty="0" err="1">
                <a:solidFill>
                  <a:srgbClr val="412929"/>
                </a:solidFill>
                <a:latin typeface="+mn-lt"/>
              </a:rPr>
              <a:t>тыс</a:t>
            </a:r>
            <a:r>
              <a:rPr lang="ru-RU" b="1" dirty="0" err="1">
                <a:solidFill>
                  <a:srgbClr val="412929"/>
                </a:solidFill>
                <a:latin typeface="+mn-lt"/>
              </a:rPr>
              <a:t>.чел</a:t>
            </a:r>
            <a:r>
              <a:rPr lang="ru-RU" b="1" dirty="0">
                <a:solidFill>
                  <a:srgbClr val="412929"/>
                </a:solidFill>
                <a:latin typeface="+mn-lt"/>
              </a:rPr>
              <a:t>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171D104-A429-4B70-BC98-A8DD8A488F58}"/>
              </a:ext>
            </a:extLst>
          </p:cNvPr>
          <p:cNvSpPr/>
          <p:nvPr/>
        </p:nvSpPr>
        <p:spPr>
          <a:xfrm>
            <a:off x="9277349" y="4033728"/>
            <a:ext cx="29618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fld id="{2E89B086-CDC7-4D8D-8416-6903C1CFF4D3}" type="CATEGORYNAME">
              <a:rPr lang="ru-RU" sz="1400" b="1">
                <a:solidFill>
                  <a:srgbClr val="412929"/>
                </a:solidFill>
              </a:rPr>
              <a:pPr>
                <a:defRPr sz="11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t>малоимущих получают меры социальной поддержки</a:t>
            </a:fld>
            <a:r>
              <a:rPr lang="ru-RU" sz="1400" b="1" dirty="0">
                <a:solidFill>
                  <a:srgbClr val="412929"/>
                </a:solidFill>
              </a:rPr>
              <a:t>
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73F0B41-10EE-4A3A-AB52-EEB728BC9F41}"/>
              </a:ext>
            </a:extLst>
          </p:cNvPr>
          <p:cNvSpPr/>
          <p:nvPr/>
        </p:nvSpPr>
        <p:spPr>
          <a:xfrm>
            <a:off x="6610619" y="2351884"/>
            <a:ext cx="2666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412929"/>
                </a:solidFill>
              </a:rPr>
              <a:t>Не обращаются за мерами социальной поддержки</a:t>
            </a:r>
            <a:endParaRPr lang="ru-RU" b="1" dirty="0">
              <a:solidFill>
                <a:srgbClr val="41292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7234" y="2843175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412929"/>
                </a:solidFill>
                <a:latin typeface="+mn-lt"/>
              </a:rPr>
              <a:t>20%</a:t>
            </a:r>
            <a:endParaRPr lang="ru-RU" sz="2000" b="1" dirty="0">
              <a:solidFill>
                <a:srgbClr val="412929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09138" y="4500525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412929"/>
                </a:solidFill>
                <a:latin typeface="+mn-lt"/>
              </a:rPr>
              <a:t>8</a:t>
            </a:r>
            <a:r>
              <a:rPr lang="ru-RU" sz="2000" b="1" dirty="0" smtClean="0">
                <a:solidFill>
                  <a:srgbClr val="412929"/>
                </a:solidFill>
                <a:latin typeface="+mn-lt"/>
              </a:rPr>
              <a:t>0%</a:t>
            </a:r>
            <a:endParaRPr lang="ru-RU" sz="2000" b="1" dirty="0">
              <a:solidFill>
                <a:srgbClr val="41292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708A03-0C37-4061-9B3A-AE194A83B3EA}" type="slidenum">
              <a:rPr lang="uk-UA" altLang="ru-RU" smtClean="0"/>
              <a:pPr>
                <a:defRPr/>
              </a:pPr>
              <a:t>5</a:t>
            </a:fld>
            <a:endParaRPr lang="uk-UA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51" y="85586"/>
            <a:ext cx="5338768" cy="6588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136" y="349478"/>
            <a:ext cx="9096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n-lt"/>
              </a:rPr>
              <a:t>Обследование реального уровня и структуры бедности </a:t>
            </a:r>
          </a:p>
          <a:p>
            <a:r>
              <a:rPr lang="ru-RU" sz="2800" b="1" dirty="0" smtClean="0">
                <a:latin typeface="+mn-lt"/>
              </a:rPr>
              <a:t>в разрезе муниципальных образований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99908"/>
              </p:ext>
            </p:extLst>
          </p:nvPr>
        </p:nvGraphicFramePr>
        <p:xfrm>
          <a:off x="403763" y="1598439"/>
          <a:ext cx="6017416" cy="48823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20736"/>
                <a:gridCol w="1896680"/>
              </a:tblGrid>
              <a:tr h="697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Количество округов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9</a:t>
                      </a:r>
                    </a:p>
                  </a:txBody>
                  <a:tcPr anchor="ctr"/>
                </a:tc>
              </a:tr>
              <a:tr h="697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Количество населенных пунктов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806</a:t>
                      </a:r>
                      <a:endParaRPr lang="ru-RU" sz="1800" b="0" dirty="0" smtClean="0"/>
                    </a:p>
                  </a:txBody>
                  <a:tcPr anchor="ctr"/>
                </a:tc>
              </a:tr>
              <a:tr h="697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Количество выбранных домохозяйств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6727</a:t>
                      </a:r>
                      <a:endParaRPr lang="ru-RU" sz="1800" b="1" dirty="0" smtClean="0"/>
                    </a:p>
                  </a:txBody>
                  <a:tcPr anchor="ctr"/>
                </a:tc>
              </a:tr>
              <a:tr h="697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Количество проведенных</a:t>
                      </a:r>
                      <a:r>
                        <a:rPr lang="ru-RU" sz="1800" baseline="0" dirty="0" smtClean="0"/>
                        <a:t> опросов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6355</a:t>
                      </a:r>
                      <a:endParaRPr lang="ru-RU" sz="1800" b="1" dirty="0" smtClean="0"/>
                    </a:p>
                  </a:txBody>
                  <a:tcPr anchor="ctr"/>
                </a:tc>
              </a:tr>
              <a:tr h="697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 проживают, либо отказались от  ответов на вопросы анкеты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363</a:t>
                      </a:r>
                      <a:endParaRPr lang="ru-RU" sz="1800" b="1" dirty="0" smtClean="0"/>
                    </a:p>
                  </a:txBody>
                  <a:tcPr anchor="ctr"/>
                </a:tc>
              </a:tr>
              <a:tr h="697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Количество человек</a:t>
                      </a:r>
                      <a:r>
                        <a:rPr lang="ru-RU" sz="1800" baseline="0" dirty="0" smtClean="0"/>
                        <a:t>  в составе семей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26 664</a:t>
                      </a:r>
                      <a:endParaRPr lang="ru-RU" sz="1800" b="1" dirty="0" smtClean="0"/>
                    </a:p>
                  </a:txBody>
                  <a:tcPr anchor="ctr"/>
                </a:tc>
              </a:tr>
              <a:tr h="697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Количество детей в составе семей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14 032</a:t>
                      </a:r>
                      <a:endParaRPr lang="ru-RU" sz="1800" b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708A03-0C37-4061-9B3A-AE194A83B3EA}" type="slidenum">
              <a:rPr lang="uk-UA" altLang="ru-RU" smtClean="0"/>
              <a:pPr>
                <a:defRPr/>
              </a:pPr>
              <a:t>6</a:t>
            </a:fld>
            <a:endParaRPr lang="uk-UA" alt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84787069"/>
              </p:ext>
            </p:extLst>
          </p:nvPr>
        </p:nvGraphicFramePr>
        <p:xfrm>
          <a:off x="-548373" y="1068801"/>
          <a:ext cx="8307042" cy="537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3987BCD-4438-4C3E-B670-74823D03B777}"/>
              </a:ext>
            </a:extLst>
          </p:cNvPr>
          <p:cNvSpPr txBox="1">
            <a:spLocks/>
          </p:cNvSpPr>
          <p:nvPr/>
        </p:nvSpPr>
        <p:spPr bwMode="auto">
          <a:xfrm>
            <a:off x="3382983" y="130703"/>
            <a:ext cx="8809017" cy="9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just" eaLnBrk="1" hangingPunct="1"/>
            <a:r>
              <a:rPr lang="ru-RU" altLang="ru-RU" dirty="0" smtClean="0">
                <a:solidFill>
                  <a:srgbClr val="412929"/>
                </a:solidFill>
                <a:latin typeface="Calibri (Основной текст)"/>
                <a:cs typeface="Times New Roman" pitchFamily="18" charset="0"/>
              </a:rPr>
              <a:t>Ежемесячные </a:t>
            </a:r>
            <a:r>
              <a:rPr lang="ru-RU" altLang="ru-RU" dirty="0">
                <a:solidFill>
                  <a:srgbClr val="412929"/>
                </a:solidFill>
                <a:latin typeface="Calibri (Основной текст)"/>
                <a:cs typeface="Times New Roman" pitchFamily="18" charset="0"/>
              </a:rPr>
              <a:t>расходы </a:t>
            </a:r>
            <a:r>
              <a:rPr lang="ru-RU" altLang="ru-RU" dirty="0" smtClean="0">
                <a:solidFill>
                  <a:srgbClr val="412929"/>
                </a:solidFill>
                <a:latin typeface="Calibri (Основной текст)"/>
                <a:cs typeface="Times New Roman" pitchFamily="18" charset="0"/>
              </a:rPr>
              <a:t>семьи</a:t>
            </a:r>
            <a:endParaRPr lang="ru-RU" altLang="ru-RU" dirty="0">
              <a:solidFill>
                <a:srgbClr val="412929"/>
              </a:solidFill>
              <a:latin typeface="Calibri (Основной текст)"/>
              <a:cs typeface="Times New Roman" pitchFamily="18" charset="0"/>
            </a:endParaRPr>
          </a:p>
        </p:txBody>
      </p:sp>
      <p:pic>
        <p:nvPicPr>
          <p:cNvPr id="5" name="Рисунок 4" descr="Семья с двумя детьми">
            <a:extLst>
              <a:ext uri="{FF2B5EF4-FFF2-40B4-BE49-F238E27FC236}">
                <a16:creationId xmlns="" xmlns:a16="http://schemas.microsoft.com/office/drawing/2014/main" id="{081C2000-52BF-4008-AA5C-7127539FE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6119" y="2048453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708A03-0C37-4061-9B3A-AE194A83B3EA}" type="slidenum">
              <a:rPr lang="uk-UA" altLang="ru-RU" smtClean="0"/>
              <a:pPr>
                <a:defRPr/>
              </a:pPr>
              <a:t>7</a:t>
            </a:fld>
            <a:endParaRPr lang="uk-UA" altLang="ru-RU"/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2541321" y="250850"/>
            <a:ext cx="7208322" cy="5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Портрет малоимущего домохозяйства 2019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37897240"/>
              </p:ext>
            </p:extLst>
          </p:nvPr>
        </p:nvGraphicFramePr>
        <p:xfrm>
          <a:off x="225631" y="781049"/>
          <a:ext cx="3322214" cy="583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34945597"/>
              </p:ext>
            </p:extLst>
          </p:nvPr>
        </p:nvGraphicFramePr>
        <p:xfrm>
          <a:off x="3755241" y="1077930"/>
          <a:ext cx="797758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1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708A03-0C37-4061-9B3A-AE194A83B3EA}" type="slidenum">
              <a:rPr lang="uk-UA" altLang="ru-RU" smtClean="0"/>
              <a:pPr>
                <a:defRPr/>
              </a:pPr>
              <a:t>8</a:t>
            </a:fld>
            <a:endParaRPr lang="uk-UA" alt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83647767"/>
              </p:ext>
            </p:extLst>
          </p:nvPr>
        </p:nvGraphicFramePr>
        <p:xfrm>
          <a:off x="263418" y="771896"/>
          <a:ext cx="8667667" cy="573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202FAB9-EF45-4FAA-B245-3DAF1BE8C8A0}"/>
              </a:ext>
            </a:extLst>
          </p:cNvPr>
          <p:cNvSpPr txBox="1">
            <a:spLocks/>
          </p:cNvSpPr>
          <p:nvPr/>
        </p:nvSpPr>
        <p:spPr bwMode="auto">
          <a:xfrm>
            <a:off x="7077694" y="178129"/>
            <a:ext cx="4714504" cy="117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Участники реализации социального контракта 2019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pic>
        <p:nvPicPr>
          <p:cNvPr id="10" name="Picture 2" descr="http://clipart-library.com/img/1916383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61" y="1743861"/>
            <a:ext cx="2207970" cy="21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708A03-0C37-4061-9B3A-AE194A83B3EA}" type="slidenum">
              <a:rPr lang="uk-UA" altLang="ru-RU" smtClean="0"/>
              <a:pPr>
                <a:defRPr/>
              </a:pPr>
              <a:t>9</a:t>
            </a:fld>
            <a:endParaRPr lang="uk-UA" altLang="ru-RU"/>
          </a:p>
        </p:txBody>
      </p:sp>
      <p:pic>
        <p:nvPicPr>
          <p:cNvPr id="10" name="Picture 2" descr="https://fixorg.ru/images/articles/znak_pomoshi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2" y="1141709"/>
            <a:ext cx="1492119" cy="15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169208" y="2819273"/>
            <a:ext cx="273658" cy="468705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880863" y="3947405"/>
            <a:ext cx="273658" cy="55040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156976" y="3936027"/>
            <a:ext cx="273658" cy="548046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045571" y="5118409"/>
            <a:ext cx="273658" cy="306277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4156978" y="5501753"/>
            <a:ext cx="273658" cy="548049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9918630" y="234770"/>
            <a:ext cx="207625" cy="6134119"/>
          </a:xfrm>
          <a:prstGeom prst="rightBrace">
            <a:avLst/>
          </a:prstGeom>
          <a:noFill/>
          <a:ln w="38100">
            <a:solidFill>
              <a:srgbClr val="C39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7650" y="3390901"/>
            <a:ext cx="1457326" cy="16383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12929"/>
                </a:solidFill>
              </a:rPr>
              <a:t>УСЗН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12929"/>
                </a:solidFill>
              </a:rPr>
              <a:t>Обращение;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12929"/>
                </a:solidFill>
              </a:rPr>
              <a:t>Интервью;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12929"/>
                </a:solidFill>
              </a:rPr>
              <a:t>Реестр адресных мер социальной поддержки;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412929"/>
                </a:solidFill>
              </a:rPr>
              <a:t>Социальный контракт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314575" y="3390900"/>
            <a:ext cx="1671226" cy="163830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12929"/>
                </a:solidFill>
              </a:rPr>
              <a:t>Социальный контракт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12929"/>
                </a:solidFill>
              </a:rPr>
              <a:t>Дорожная карта  (индивидуальная программа помощи);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12929"/>
                </a:solidFill>
              </a:rPr>
              <a:t>Сопровождение семьи ;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33625" y="5482884"/>
            <a:ext cx="1633443" cy="56673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412929"/>
                </a:solidFill>
              </a:rPr>
              <a:t>Социальные выплаты</a:t>
            </a:r>
            <a:endParaRPr lang="ru-RU" sz="1200" dirty="0">
              <a:solidFill>
                <a:srgbClr val="412929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382250" y="2206743"/>
            <a:ext cx="1494156" cy="23084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412929"/>
                </a:solidFill>
              </a:rPr>
              <a:t>Повышение благосостояния, качества жизни бедных семей, снижение доли бедных домохозяйств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233329" y="303121"/>
            <a:ext cx="590551" cy="584282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1600" b="1" dirty="0" smtClean="0">
                <a:solidFill>
                  <a:srgbClr val="412929"/>
                </a:solidFill>
              </a:rPr>
              <a:t>СОПРОВОЖДЕНИЕ СЕМЬИ</a:t>
            </a:r>
            <a:endParaRPr lang="ru-RU" sz="1600" b="1" dirty="0">
              <a:solidFill>
                <a:srgbClr val="412929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15453" y="270031"/>
            <a:ext cx="590551" cy="584282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1600" b="1" dirty="0" smtClean="0">
                <a:solidFill>
                  <a:srgbClr val="412929"/>
                </a:solidFill>
              </a:rPr>
              <a:t>СОГЛАШЕНИЕ С МСП НО</a:t>
            </a:r>
            <a:endParaRPr lang="ru-RU" sz="1600" b="1" dirty="0">
              <a:solidFill>
                <a:srgbClr val="412929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76850" y="231871"/>
            <a:ext cx="3876675" cy="1010421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/>
              <a:t>Управление по труду и занятости населения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Постановка на учет – трудоустройство;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Переобучение;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Повышение квалификации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76850" y="1301666"/>
            <a:ext cx="3876675" cy="1097641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/>
              <a:t>Министерство промышленности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 smtClean="0"/>
              <a:t>Сознание новых рабочих мест и приоритетное предоставление  их  участникам </a:t>
            </a:r>
            <a:r>
              <a:rPr lang="ru-RU" sz="1400" dirty="0" err="1" smtClean="0"/>
              <a:t>Соц.контракта</a:t>
            </a:r>
            <a:r>
              <a:rPr lang="ru-RU" sz="1400" dirty="0" smtClean="0"/>
              <a:t>;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 smtClean="0"/>
              <a:t>Государственный заказ (потребность);</a:t>
            </a:r>
            <a:endParaRPr lang="ru-RU" sz="1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76850" y="2458683"/>
            <a:ext cx="3876675" cy="68121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/>
              <a:t>Министерство сельского хозяйства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Сезонная занятость;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Личные подсобные хозяйства;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76850" y="3191441"/>
            <a:ext cx="3876675" cy="131418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/>
              <a:t>Министерство образования</a:t>
            </a:r>
            <a:endParaRPr lang="ru-RU" sz="1400" dirty="0"/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</a:t>
            </a:r>
            <a:r>
              <a:rPr lang="ru-RU" sz="1400" dirty="0"/>
              <a:t>местами в д/с;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Образовательные учреждения;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Организация полезной занятости н/летних;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Дополнительное образование н/летних;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276850" y="4559981"/>
            <a:ext cx="3876675" cy="120392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/>
              <a:t>Министерство здравоохранения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Патронаж, вакцинация;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Диспансеризация взрослого населения;</a:t>
            </a:r>
          </a:p>
          <a:p>
            <a:pPr marL="162741" indent="-162741">
              <a:buFont typeface="Arial" panose="020B0604020202020204" pitchFamily="34" charset="0"/>
              <a:buChar char="•"/>
            </a:pPr>
            <a:r>
              <a:rPr lang="ru-RU" sz="1400" dirty="0"/>
              <a:t>Лечение от алкогольной и наркотической зависимости;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76849" y="5813919"/>
            <a:ext cx="3876675" cy="34060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/>
              <a:t>Кредитная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26695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кст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C79478"/>
      </a:accent1>
      <a:accent2>
        <a:srgbClr val="ED7D31"/>
      </a:accent2>
      <a:accent3>
        <a:srgbClr val="A5A5A5"/>
      </a:accent3>
      <a:accent4>
        <a:srgbClr val="757070"/>
      </a:accent4>
      <a:accent5>
        <a:srgbClr val="F4B183"/>
      </a:accent5>
      <a:accent6>
        <a:srgbClr val="FFC000"/>
      </a:accent6>
      <a:hlink>
        <a:srgbClr val="3A3838"/>
      </a:hlink>
      <a:folHlink>
        <a:srgbClr val="E7E6E6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кст">
    <a:dk1>
      <a:srgbClr val="000000"/>
    </a:dk1>
    <a:lt1>
      <a:sysClr val="window" lastClr="FFFFFF"/>
    </a:lt1>
    <a:dk2>
      <a:srgbClr val="262626"/>
    </a:dk2>
    <a:lt2>
      <a:srgbClr val="FFFFFF"/>
    </a:lt2>
    <a:accent1>
      <a:srgbClr val="C79478"/>
    </a:accent1>
    <a:accent2>
      <a:srgbClr val="ED7D31"/>
    </a:accent2>
    <a:accent3>
      <a:srgbClr val="A5A5A5"/>
    </a:accent3>
    <a:accent4>
      <a:srgbClr val="757070"/>
    </a:accent4>
    <a:accent5>
      <a:srgbClr val="F4B183"/>
    </a:accent5>
    <a:accent6>
      <a:srgbClr val="FFC000"/>
    </a:accent6>
    <a:hlink>
      <a:srgbClr val="3A3838"/>
    </a:hlink>
    <a:folHlink>
      <a:srgbClr val="E7E6E6"/>
    </a:folHlink>
  </a:clrScheme>
  <a:fontScheme name="Офіс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5829</TotalTime>
  <Words>676</Words>
  <Application>Microsoft Office PowerPoint</Application>
  <PresentationFormat>Произвольный</PresentationFormat>
  <Paragraphs>177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Реализация пилотного проекта  по повышению реального дохода граждан, снижению уровня бедности в Нижегородской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Милян Христина</dc:creator>
  <cp:lastModifiedBy>user</cp:lastModifiedBy>
  <cp:revision>675</cp:revision>
  <cp:lastPrinted>2019-03-24T13:22:37Z</cp:lastPrinted>
  <dcterms:created xsi:type="dcterms:W3CDTF">2017-12-04T11:28:17Z</dcterms:created>
  <dcterms:modified xsi:type="dcterms:W3CDTF">2019-04-11T16:42:09Z</dcterms:modified>
</cp:coreProperties>
</file>